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1"/>
  </p:sldMasterIdLst>
  <p:sldIdLst>
    <p:sldId id="322" r:id="rId2"/>
    <p:sldId id="453" r:id="rId3"/>
    <p:sldId id="450" r:id="rId4"/>
    <p:sldId id="451" r:id="rId5"/>
    <p:sldId id="426" r:id="rId6"/>
    <p:sldId id="257" r:id="rId7"/>
    <p:sldId id="425" r:id="rId8"/>
    <p:sldId id="454" r:id="rId9"/>
    <p:sldId id="262" r:id="rId10"/>
    <p:sldId id="455" r:id="rId11"/>
    <p:sldId id="266" r:id="rId12"/>
    <p:sldId id="323" r:id="rId13"/>
    <p:sldId id="272" r:id="rId14"/>
    <p:sldId id="268" r:id="rId15"/>
    <p:sldId id="276" r:id="rId16"/>
    <p:sldId id="277" r:id="rId17"/>
    <p:sldId id="281" r:id="rId18"/>
    <p:sldId id="282" r:id="rId19"/>
    <p:sldId id="274" r:id="rId20"/>
    <p:sldId id="289" r:id="rId21"/>
    <p:sldId id="285" r:id="rId22"/>
    <p:sldId id="338" r:id="rId23"/>
    <p:sldId id="449" r:id="rId24"/>
    <p:sldId id="291" r:id="rId25"/>
    <p:sldId id="326" r:id="rId26"/>
    <p:sldId id="327" r:id="rId27"/>
    <p:sldId id="328" r:id="rId28"/>
    <p:sldId id="329" r:id="rId29"/>
    <p:sldId id="333" r:id="rId30"/>
    <p:sldId id="427" r:id="rId31"/>
    <p:sldId id="332" r:id="rId32"/>
    <p:sldId id="259" r:id="rId33"/>
    <p:sldId id="423" r:id="rId34"/>
    <p:sldId id="335" r:id="rId35"/>
    <p:sldId id="336" r:id="rId36"/>
    <p:sldId id="337" r:id="rId37"/>
    <p:sldId id="330" r:id="rId38"/>
    <p:sldId id="342" r:id="rId39"/>
    <p:sldId id="340" r:id="rId40"/>
    <p:sldId id="339" r:id="rId41"/>
    <p:sldId id="343" r:id="rId42"/>
    <p:sldId id="344" r:id="rId43"/>
    <p:sldId id="346" r:id="rId44"/>
    <p:sldId id="348" r:id="rId45"/>
    <p:sldId id="345" r:id="rId46"/>
    <p:sldId id="347" r:id="rId47"/>
    <p:sldId id="349" r:id="rId48"/>
    <p:sldId id="350" r:id="rId49"/>
    <p:sldId id="351" r:id="rId50"/>
    <p:sldId id="352" r:id="rId51"/>
    <p:sldId id="353" r:id="rId52"/>
    <p:sldId id="409" r:id="rId53"/>
    <p:sldId id="410" r:id="rId54"/>
    <p:sldId id="412" r:id="rId55"/>
    <p:sldId id="413" r:id="rId56"/>
    <p:sldId id="407" r:id="rId57"/>
    <p:sldId id="414" r:id="rId58"/>
    <p:sldId id="416" r:id="rId59"/>
    <p:sldId id="418" r:id="rId60"/>
    <p:sldId id="420" r:id="rId61"/>
    <p:sldId id="421" r:id="rId62"/>
    <p:sldId id="422" r:id="rId63"/>
    <p:sldId id="424" r:id="rId64"/>
    <p:sldId id="265" r:id="rId65"/>
    <p:sldId id="428" r:id="rId66"/>
    <p:sldId id="431" r:id="rId67"/>
    <p:sldId id="429" r:id="rId68"/>
    <p:sldId id="434" r:id="rId69"/>
    <p:sldId id="435" r:id="rId70"/>
    <p:sldId id="437" r:id="rId71"/>
    <p:sldId id="442" r:id="rId72"/>
    <p:sldId id="438" r:id="rId73"/>
    <p:sldId id="447" r:id="rId74"/>
    <p:sldId id="439" r:id="rId75"/>
    <p:sldId id="440" r:id="rId76"/>
    <p:sldId id="441" r:id="rId77"/>
    <p:sldId id="446" r:id="rId78"/>
    <p:sldId id="443" r:id="rId79"/>
    <p:sldId id="445" r:id="rId80"/>
    <p:sldId id="448" r:id="rId81"/>
    <p:sldId id="456"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Travers" initials="MT" lastIdx="8" clrIdx="0">
    <p:extLst>
      <p:ext uri="{19B8F6BF-5375-455C-9EA6-DF929625EA0E}">
        <p15:presenceInfo xmlns:p15="http://schemas.microsoft.com/office/powerpoint/2012/main" userId="S-1-5-21-369252471-1609465093-1541874228-228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37"/>
    <p:restoredTop sz="94351"/>
  </p:normalViewPr>
  <p:slideViewPr>
    <p:cSldViewPr snapToGrid="0" snapToObjects="1">
      <p:cViewPr varScale="1">
        <p:scale>
          <a:sx n="84" d="100"/>
          <a:sy n="84" d="100"/>
        </p:scale>
        <p:origin x="48" y="77"/>
      </p:cViewPr>
      <p:guideLst/>
    </p:cSldViewPr>
  </p:slideViewPr>
  <p:notesTextViewPr>
    <p:cViewPr>
      <p:scale>
        <a:sx n="1" d="1"/>
        <a:sy n="1" d="1"/>
      </p:scale>
      <p:origin x="0" y="0"/>
    </p:cViewPr>
  </p:notesTextViewPr>
  <p:sorterViewPr>
    <p:cViewPr varScale="1">
      <p:scale>
        <a:sx n="100" d="100"/>
        <a:sy n="100" d="100"/>
      </p:scale>
      <p:origin x="0" y="-43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783B3-547A-3245-BD5D-273684FFD8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D79BCF-780B-4E42-B654-06806AF72D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4B1AF4-F3CC-834E-B2FA-AB94D3E2D5D8}"/>
              </a:ext>
            </a:extLst>
          </p:cNvPr>
          <p:cNvSpPr>
            <a:spLocks noGrp="1"/>
          </p:cNvSpPr>
          <p:nvPr>
            <p:ph type="dt" sz="half" idx="10"/>
          </p:nvPr>
        </p:nvSpPr>
        <p:spPr/>
        <p:txBody>
          <a:bodyPr/>
          <a:lstStyle/>
          <a:p>
            <a:fld id="{EF49D5E8-9DD9-C24E-B35B-B528D6291BD8}" type="datetimeFigureOut">
              <a:rPr lang="en-US" smtClean="0"/>
              <a:t>5/1/2019</a:t>
            </a:fld>
            <a:endParaRPr lang="en-US"/>
          </a:p>
        </p:txBody>
      </p:sp>
      <p:sp>
        <p:nvSpPr>
          <p:cNvPr id="5" name="Footer Placeholder 4">
            <a:extLst>
              <a:ext uri="{FF2B5EF4-FFF2-40B4-BE49-F238E27FC236}">
                <a16:creationId xmlns:a16="http://schemas.microsoft.com/office/drawing/2014/main" id="{D54B6D8E-1948-3A49-AE47-27AE85C57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5EC526-0C6C-CB49-BE3C-E0D6C4B4ED35}"/>
              </a:ext>
            </a:extLst>
          </p:cNvPr>
          <p:cNvSpPr>
            <a:spLocks noGrp="1"/>
          </p:cNvSpPr>
          <p:nvPr>
            <p:ph type="sldNum" sz="quarter" idx="12"/>
          </p:nvPr>
        </p:nvSpPr>
        <p:spPr/>
        <p:txBody>
          <a:bodyPr/>
          <a:lstStyle/>
          <a:p>
            <a:fld id="{B0C5BA0C-70E7-4747-8F97-54E5D4421511}" type="slidenum">
              <a:rPr lang="en-US" smtClean="0"/>
              <a:t>‹#›</a:t>
            </a:fld>
            <a:endParaRPr lang="en-US"/>
          </a:p>
        </p:txBody>
      </p:sp>
    </p:spTree>
    <p:extLst>
      <p:ext uri="{BB962C8B-B14F-4D97-AF65-F5344CB8AC3E}">
        <p14:creationId xmlns:p14="http://schemas.microsoft.com/office/powerpoint/2010/main" val="3616134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1492F-52C7-7943-B0C3-E5DEEDC093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34098E-79A9-A847-A490-6DDAB714FA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E13F80-8AD5-E040-8CAA-7E002E28E698}"/>
              </a:ext>
            </a:extLst>
          </p:cNvPr>
          <p:cNvSpPr>
            <a:spLocks noGrp="1"/>
          </p:cNvSpPr>
          <p:nvPr>
            <p:ph type="dt" sz="half" idx="10"/>
          </p:nvPr>
        </p:nvSpPr>
        <p:spPr/>
        <p:txBody>
          <a:bodyPr/>
          <a:lstStyle/>
          <a:p>
            <a:fld id="{EF49D5E8-9DD9-C24E-B35B-B528D6291BD8}" type="datetimeFigureOut">
              <a:rPr lang="en-US" smtClean="0"/>
              <a:t>5/1/2019</a:t>
            </a:fld>
            <a:endParaRPr lang="en-US"/>
          </a:p>
        </p:txBody>
      </p:sp>
      <p:sp>
        <p:nvSpPr>
          <p:cNvPr id="5" name="Footer Placeholder 4">
            <a:extLst>
              <a:ext uri="{FF2B5EF4-FFF2-40B4-BE49-F238E27FC236}">
                <a16:creationId xmlns:a16="http://schemas.microsoft.com/office/drawing/2014/main" id="{B93ECF78-B8DB-3148-B26B-A922EE6B2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B29E6B-F94B-1C40-B7F1-6ED20E07F7FA}"/>
              </a:ext>
            </a:extLst>
          </p:cNvPr>
          <p:cNvSpPr>
            <a:spLocks noGrp="1"/>
          </p:cNvSpPr>
          <p:nvPr>
            <p:ph type="sldNum" sz="quarter" idx="12"/>
          </p:nvPr>
        </p:nvSpPr>
        <p:spPr/>
        <p:txBody>
          <a:bodyPr/>
          <a:lstStyle/>
          <a:p>
            <a:fld id="{B0C5BA0C-70E7-4747-8F97-54E5D4421511}" type="slidenum">
              <a:rPr lang="en-US" smtClean="0"/>
              <a:t>‹#›</a:t>
            </a:fld>
            <a:endParaRPr lang="en-US"/>
          </a:p>
        </p:txBody>
      </p:sp>
    </p:spTree>
    <p:extLst>
      <p:ext uri="{BB962C8B-B14F-4D97-AF65-F5344CB8AC3E}">
        <p14:creationId xmlns:p14="http://schemas.microsoft.com/office/powerpoint/2010/main" val="3810320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4CB393-0A52-BE43-A970-CA75F6026F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A88249-7262-5142-975D-64B210B7D7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C4169-7488-5B48-A810-0C4D197ACE34}"/>
              </a:ext>
            </a:extLst>
          </p:cNvPr>
          <p:cNvSpPr>
            <a:spLocks noGrp="1"/>
          </p:cNvSpPr>
          <p:nvPr>
            <p:ph type="dt" sz="half" idx="10"/>
          </p:nvPr>
        </p:nvSpPr>
        <p:spPr/>
        <p:txBody>
          <a:bodyPr/>
          <a:lstStyle/>
          <a:p>
            <a:fld id="{EF49D5E8-9DD9-C24E-B35B-B528D6291BD8}" type="datetimeFigureOut">
              <a:rPr lang="en-US" smtClean="0"/>
              <a:t>5/1/2019</a:t>
            </a:fld>
            <a:endParaRPr lang="en-US"/>
          </a:p>
        </p:txBody>
      </p:sp>
      <p:sp>
        <p:nvSpPr>
          <p:cNvPr id="5" name="Footer Placeholder 4">
            <a:extLst>
              <a:ext uri="{FF2B5EF4-FFF2-40B4-BE49-F238E27FC236}">
                <a16:creationId xmlns:a16="http://schemas.microsoft.com/office/drawing/2014/main" id="{05F243D4-64FE-0F4C-B744-4DFDA996C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CE834-222A-344C-8183-046C6500AE09}"/>
              </a:ext>
            </a:extLst>
          </p:cNvPr>
          <p:cNvSpPr>
            <a:spLocks noGrp="1"/>
          </p:cNvSpPr>
          <p:nvPr>
            <p:ph type="sldNum" sz="quarter" idx="12"/>
          </p:nvPr>
        </p:nvSpPr>
        <p:spPr/>
        <p:txBody>
          <a:bodyPr/>
          <a:lstStyle/>
          <a:p>
            <a:fld id="{B0C5BA0C-70E7-4747-8F97-54E5D4421511}" type="slidenum">
              <a:rPr lang="en-US" smtClean="0"/>
              <a:t>‹#›</a:t>
            </a:fld>
            <a:endParaRPr lang="en-US"/>
          </a:p>
        </p:txBody>
      </p:sp>
    </p:spTree>
    <p:extLst>
      <p:ext uri="{BB962C8B-B14F-4D97-AF65-F5344CB8AC3E}">
        <p14:creationId xmlns:p14="http://schemas.microsoft.com/office/powerpoint/2010/main" val="274462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6" name="Bild"/>
          <p:cNvSpPr>
            <a:spLocks noGrp="1"/>
          </p:cNvSpPr>
          <p:nvPr>
            <p:ph type="pic" sz="quarter" idx="14"/>
          </p:nvPr>
        </p:nvSpPr>
        <p:spPr>
          <a:xfrm>
            <a:off x="0" y="-1"/>
            <a:ext cx="12192000" cy="6858001"/>
          </a:xfrm>
          <a:prstGeom prst="rect">
            <a:avLst/>
          </a:prstGeom>
          <a:pattFill prst="pct5">
            <a:fgClr>
              <a:schemeClr val="accent1"/>
            </a:fgClr>
            <a:bgClr>
              <a:schemeClr val="bg1"/>
            </a:bgClr>
          </a:pattFill>
        </p:spPr>
        <p:txBody>
          <a:bodyPr lIns="91439" tIns="45719" rIns="91439" bIns="45719" anchor="t">
            <a:noAutofit/>
          </a:bodyPr>
          <a:lstStyle/>
          <a:p>
            <a:endParaRPr/>
          </a:p>
        </p:txBody>
      </p:sp>
      <p:sp>
        <p:nvSpPr>
          <p:cNvPr id="22" name="Foliennummer"/>
          <p:cNvSpPr>
            <a:spLocks noGrp="1"/>
          </p:cNvSpPr>
          <p:nvPr>
            <p:ph type="sldNum" sz="quarter" idx="2"/>
          </p:nvPr>
        </p:nvSpPr>
        <p:spPr>
          <a:xfrm>
            <a:off x="6092826" y="6540500"/>
            <a:ext cx="306174" cy="287258"/>
          </a:xfrm>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38008463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5">
    <p:spTree>
      <p:nvGrpSpPr>
        <p:cNvPr id="1" name=""/>
        <p:cNvGrpSpPr/>
        <p:nvPr/>
      </p:nvGrpSpPr>
      <p:grpSpPr>
        <a:xfrm>
          <a:off x="0" y="0"/>
          <a:ext cx="0" cy="0"/>
          <a:chOff x="0" y="0"/>
          <a:chExt cx="0" cy="0"/>
        </a:xfrm>
      </p:grpSpPr>
      <p:sp>
        <p:nvSpPr>
          <p:cNvPr id="4" name="Bild"/>
          <p:cNvSpPr>
            <a:spLocks noGrp="1"/>
          </p:cNvSpPr>
          <p:nvPr>
            <p:ph type="pic" sz="quarter" idx="20"/>
          </p:nvPr>
        </p:nvSpPr>
        <p:spPr>
          <a:xfrm>
            <a:off x="0" y="0"/>
            <a:ext cx="12198071" cy="6858000"/>
          </a:xfrm>
          <a:prstGeom prst="rect">
            <a:avLst/>
          </a:prstGeom>
          <a:pattFill prst="pct5">
            <a:fgClr>
              <a:schemeClr val="accent1"/>
            </a:fgClr>
            <a:bgClr>
              <a:schemeClr val="bg1">
                <a:lumMod val="95000"/>
              </a:schemeClr>
            </a:bgClr>
          </a:pattFill>
        </p:spPr>
        <p:txBody>
          <a:bodyPr lIns="91439" tIns="45719" rIns="91439" bIns="45719" anchor="t">
            <a:noAutofit/>
          </a:bodyPr>
          <a:lstStyle/>
          <a:p>
            <a:endParaRPr/>
          </a:p>
        </p:txBody>
      </p:sp>
      <p:sp>
        <p:nvSpPr>
          <p:cNvPr id="636" name="Foliennummer"/>
          <p:cNvSpPr>
            <a:spLocks noGrp="1"/>
          </p:cNvSpPr>
          <p:nvPr>
            <p:ph type="sldNum" sz="quarter" idx="2"/>
          </p:nvPr>
        </p:nvSpPr>
        <p:spPr>
          <a:xfrm>
            <a:off x="6092825" y="6540500"/>
            <a:ext cx="306174" cy="287258"/>
          </a:xfrm>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92479672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0">
    <p:spTree>
      <p:nvGrpSpPr>
        <p:cNvPr id="1" name=""/>
        <p:cNvGrpSpPr/>
        <p:nvPr/>
      </p:nvGrpSpPr>
      <p:grpSpPr>
        <a:xfrm>
          <a:off x="0" y="0"/>
          <a:ext cx="0" cy="0"/>
          <a:chOff x="0" y="0"/>
          <a:chExt cx="0" cy="0"/>
        </a:xfrm>
      </p:grpSpPr>
      <p:sp>
        <p:nvSpPr>
          <p:cNvPr id="449" name="Rechteck"/>
          <p:cNvSpPr/>
          <p:nvPr/>
        </p:nvSpPr>
        <p:spPr>
          <a:xfrm>
            <a:off x="645617" y="952500"/>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6" name="Bild"/>
          <p:cNvSpPr>
            <a:spLocks noGrp="1"/>
          </p:cNvSpPr>
          <p:nvPr>
            <p:ph type="pic" sz="quarter" idx="19"/>
          </p:nvPr>
        </p:nvSpPr>
        <p:spPr>
          <a:xfrm>
            <a:off x="6479183" y="0"/>
            <a:ext cx="5712868" cy="6858000"/>
          </a:xfrm>
          <a:prstGeom prst="rect">
            <a:avLst/>
          </a:prstGeom>
          <a:pattFill prst="pct5">
            <a:fgClr>
              <a:schemeClr val="accent1"/>
            </a:fgClr>
            <a:bgClr>
              <a:schemeClr val="bg1">
                <a:lumMod val="95000"/>
              </a:schemeClr>
            </a:bgClr>
          </a:pattFill>
        </p:spPr>
        <p:txBody>
          <a:bodyPr lIns="91439" tIns="45719" rIns="91439" bIns="45719" anchor="t">
            <a:noAutofit/>
          </a:bodyPr>
          <a:lstStyle/>
          <a:p>
            <a:endParaRPr/>
          </a:p>
        </p:txBody>
      </p:sp>
    </p:spTree>
    <p:extLst>
      <p:ext uri="{BB962C8B-B14F-4D97-AF65-F5344CB8AC3E}">
        <p14:creationId xmlns:p14="http://schemas.microsoft.com/office/powerpoint/2010/main" val="293854138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
    <p:spTree>
      <p:nvGrpSpPr>
        <p:cNvPr id="1" name=""/>
        <p:cNvGrpSpPr/>
        <p:nvPr/>
      </p:nvGrpSpPr>
      <p:grpSpPr>
        <a:xfrm>
          <a:off x="0" y="0"/>
          <a:ext cx="0" cy="0"/>
          <a:chOff x="0" y="0"/>
          <a:chExt cx="0" cy="0"/>
        </a:xfrm>
      </p:grpSpPr>
      <p:sp>
        <p:nvSpPr>
          <p:cNvPr id="6" name="Bild"/>
          <p:cNvSpPr>
            <a:spLocks noGrp="1"/>
          </p:cNvSpPr>
          <p:nvPr>
            <p:ph type="pic" sz="quarter" idx="14"/>
          </p:nvPr>
        </p:nvSpPr>
        <p:spPr>
          <a:xfrm>
            <a:off x="7177881" y="0"/>
            <a:ext cx="5014061" cy="6858000"/>
          </a:xfrm>
          <a:prstGeom prst="rect">
            <a:avLst/>
          </a:prstGeom>
          <a:pattFill prst="pct5">
            <a:fgClr>
              <a:schemeClr val="accent1"/>
            </a:fgClr>
            <a:bgClr>
              <a:schemeClr val="bg1"/>
            </a:bgClr>
          </a:pattFill>
        </p:spPr>
        <p:txBody>
          <a:bodyPr lIns="91439" tIns="45719" rIns="91439" bIns="45719" anchor="t">
            <a:noAutofit/>
          </a:bodyPr>
          <a:lstStyle/>
          <a:p>
            <a:endParaRPr/>
          </a:p>
        </p:txBody>
      </p:sp>
    </p:spTree>
    <p:extLst>
      <p:ext uri="{BB962C8B-B14F-4D97-AF65-F5344CB8AC3E}">
        <p14:creationId xmlns:p14="http://schemas.microsoft.com/office/powerpoint/2010/main" val="175792377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53">
    <p:spTree>
      <p:nvGrpSpPr>
        <p:cNvPr id="1" name=""/>
        <p:cNvGrpSpPr/>
        <p:nvPr/>
      </p:nvGrpSpPr>
      <p:grpSpPr>
        <a:xfrm>
          <a:off x="0" y="0"/>
          <a:ext cx="0" cy="0"/>
          <a:chOff x="0" y="0"/>
          <a:chExt cx="0" cy="0"/>
        </a:xfrm>
      </p:grpSpPr>
      <p:sp>
        <p:nvSpPr>
          <p:cNvPr id="8" name="Bild"/>
          <p:cNvSpPr>
            <a:spLocks noGrp="1"/>
          </p:cNvSpPr>
          <p:nvPr>
            <p:ph type="pic" sz="quarter" idx="20"/>
          </p:nvPr>
        </p:nvSpPr>
        <p:spPr>
          <a:xfrm>
            <a:off x="6096000" y="0"/>
            <a:ext cx="6102071" cy="6858000"/>
          </a:xfrm>
          <a:prstGeom prst="rect">
            <a:avLst/>
          </a:prstGeom>
          <a:pattFill prst="pct5">
            <a:fgClr>
              <a:schemeClr val="accent1"/>
            </a:fgClr>
            <a:bgClr>
              <a:schemeClr val="bg1">
                <a:lumMod val="95000"/>
              </a:schemeClr>
            </a:bgClr>
          </a:pattFill>
        </p:spPr>
        <p:txBody>
          <a:bodyPr lIns="91439" tIns="45719" rIns="91439" bIns="45719" anchor="t">
            <a:noAutofit/>
          </a:bodyPr>
          <a:lstStyle/>
          <a:p>
            <a:endParaRPr/>
          </a:p>
        </p:txBody>
      </p:sp>
      <p:sp>
        <p:nvSpPr>
          <p:cNvPr id="616" name="Rechteck"/>
          <p:cNvSpPr/>
          <p:nvPr/>
        </p:nvSpPr>
        <p:spPr>
          <a:xfrm>
            <a:off x="0" y="0"/>
            <a:ext cx="6096000" cy="6858001"/>
          </a:xfrm>
          <a:prstGeom prst="rect">
            <a:avLst/>
          </a:prstGeom>
          <a:solidFill>
            <a:srgbClr val="73623B"/>
          </a:solidFill>
          <a:ln w="12700">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sym typeface="Helvetica Light"/>
            </a:endParaRPr>
          </a:p>
        </p:txBody>
      </p:sp>
      <p:sp>
        <p:nvSpPr>
          <p:cNvPr id="620" name="Foliennummer"/>
          <p:cNvSpPr>
            <a:spLocks noGrp="1"/>
          </p:cNvSpPr>
          <p:nvPr>
            <p:ph type="sldNum" sz="quarter" idx="2"/>
          </p:nvPr>
        </p:nvSpPr>
        <p:spPr>
          <a:xfrm>
            <a:off x="6092825" y="6540500"/>
            <a:ext cx="306174" cy="287258"/>
          </a:xfrm>
          <a:prstGeom prst="rect">
            <a:avLst/>
          </a:prstGeom>
        </p:spPr>
        <p:txBody>
          <a:bodyPr/>
          <a:lstStyle/>
          <a:p>
            <a:fld id="{86CB4B4D-7CA3-9044-876B-883B54F8677D}" type="slidenum">
              <a:rPr>
                <a:solidFill>
                  <a:srgbClr val="000000"/>
                </a:solidFill>
              </a:rPr>
              <a:pPr/>
              <a:t>‹#›</a:t>
            </a:fld>
            <a:endParaRPr>
              <a:solidFill>
                <a:srgbClr val="000000"/>
              </a:solidFill>
            </a:endParaRPr>
          </a:p>
        </p:txBody>
      </p:sp>
    </p:spTree>
    <p:extLst>
      <p:ext uri="{BB962C8B-B14F-4D97-AF65-F5344CB8AC3E}">
        <p14:creationId xmlns:p14="http://schemas.microsoft.com/office/powerpoint/2010/main" val="22925965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Titel &amp; Unter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86525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7AD9A-B32E-9641-828F-61D2EA66D0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54DCCA-22A9-1747-A42E-6C27CCCF29C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469E0D-6705-E945-AC69-B99E537EDCCF}"/>
              </a:ext>
            </a:extLst>
          </p:cNvPr>
          <p:cNvSpPr>
            <a:spLocks noGrp="1"/>
          </p:cNvSpPr>
          <p:nvPr>
            <p:ph type="dt" sz="half" idx="10"/>
          </p:nvPr>
        </p:nvSpPr>
        <p:spPr/>
        <p:txBody>
          <a:bodyPr/>
          <a:lstStyle/>
          <a:p>
            <a:fld id="{EF49D5E8-9DD9-C24E-B35B-B528D6291BD8}" type="datetimeFigureOut">
              <a:rPr lang="en-US" smtClean="0"/>
              <a:t>5/1/2019</a:t>
            </a:fld>
            <a:endParaRPr lang="en-US"/>
          </a:p>
        </p:txBody>
      </p:sp>
      <p:sp>
        <p:nvSpPr>
          <p:cNvPr id="5" name="Footer Placeholder 4">
            <a:extLst>
              <a:ext uri="{FF2B5EF4-FFF2-40B4-BE49-F238E27FC236}">
                <a16:creationId xmlns:a16="http://schemas.microsoft.com/office/drawing/2014/main" id="{33D9C369-F8DB-4D42-80CE-15D2A88805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D15DB7-9F65-B049-A81C-CD188FC7E5EE}"/>
              </a:ext>
            </a:extLst>
          </p:cNvPr>
          <p:cNvSpPr>
            <a:spLocks noGrp="1"/>
          </p:cNvSpPr>
          <p:nvPr>
            <p:ph type="sldNum" sz="quarter" idx="12"/>
          </p:nvPr>
        </p:nvSpPr>
        <p:spPr/>
        <p:txBody>
          <a:bodyPr/>
          <a:lstStyle/>
          <a:p>
            <a:fld id="{B0C5BA0C-70E7-4747-8F97-54E5D4421511}" type="slidenum">
              <a:rPr lang="en-US" smtClean="0"/>
              <a:t>‹#›</a:t>
            </a:fld>
            <a:endParaRPr lang="en-US"/>
          </a:p>
        </p:txBody>
      </p:sp>
    </p:spTree>
    <p:extLst>
      <p:ext uri="{BB962C8B-B14F-4D97-AF65-F5344CB8AC3E}">
        <p14:creationId xmlns:p14="http://schemas.microsoft.com/office/powerpoint/2010/main" val="3869733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B9F74-1748-574F-880B-62BB7F5023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601F13-B8EF-3F40-96F8-3C31E109E6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1C8FC41-68BE-194B-9B94-ECC69BBEA092}"/>
              </a:ext>
            </a:extLst>
          </p:cNvPr>
          <p:cNvSpPr>
            <a:spLocks noGrp="1"/>
          </p:cNvSpPr>
          <p:nvPr>
            <p:ph type="dt" sz="half" idx="10"/>
          </p:nvPr>
        </p:nvSpPr>
        <p:spPr/>
        <p:txBody>
          <a:bodyPr/>
          <a:lstStyle/>
          <a:p>
            <a:fld id="{EF49D5E8-9DD9-C24E-B35B-B528D6291BD8}" type="datetimeFigureOut">
              <a:rPr lang="en-US" smtClean="0"/>
              <a:t>5/1/2019</a:t>
            </a:fld>
            <a:endParaRPr lang="en-US"/>
          </a:p>
        </p:txBody>
      </p:sp>
      <p:sp>
        <p:nvSpPr>
          <p:cNvPr id="5" name="Footer Placeholder 4">
            <a:extLst>
              <a:ext uri="{FF2B5EF4-FFF2-40B4-BE49-F238E27FC236}">
                <a16:creationId xmlns:a16="http://schemas.microsoft.com/office/drawing/2014/main" id="{31F6C675-2DD4-BB47-9459-2FB840758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6C93F8-3C43-0549-980C-ABF75826A997}"/>
              </a:ext>
            </a:extLst>
          </p:cNvPr>
          <p:cNvSpPr>
            <a:spLocks noGrp="1"/>
          </p:cNvSpPr>
          <p:nvPr>
            <p:ph type="sldNum" sz="quarter" idx="12"/>
          </p:nvPr>
        </p:nvSpPr>
        <p:spPr/>
        <p:txBody>
          <a:bodyPr/>
          <a:lstStyle/>
          <a:p>
            <a:fld id="{B0C5BA0C-70E7-4747-8F97-54E5D4421511}" type="slidenum">
              <a:rPr lang="en-US" smtClean="0"/>
              <a:t>‹#›</a:t>
            </a:fld>
            <a:endParaRPr lang="en-US"/>
          </a:p>
        </p:txBody>
      </p:sp>
    </p:spTree>
    <p:extLst>
      <p:ext uri="{BB962C8B-B14F-4D97-AF65-F5344CB8AC3E}">
        <p14:creationId xmlns:p14="http://schemas.microsoft.com/office/powerpoint/2010/main" val="13132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751BB-A821-EA49-A75B-DAF6357BB2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1A6046-1B78-384B-A56A-CACE25C7614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B39C52-928D-E643-B78A-9122EF9D2C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AA34E3-6416-5B44-8054-3A86405B93BD}"/>
              </a:ext>
            </a:extLst>
          </p:cNvPr>
          <p:cNvSpPr>
            <a:spLocks noGrp="1"/>
          </p:cNvSpPr>
          <p:nvPr>
            <p:ph type="dt" sz="half" idx="10"/>
          </p:nvPr>
        </p:nvSpPr>
        <p:spPr/>
        <p:txBody>
          <a:bodyPr/>
          <a:lstStyle/>
          <a:p>
            <a:fld id="{EF49D5E8-9DD9-C24E-B35B-B528D6291BD8}" type="datetimeFigureOut">
              <a:rPr lang="en-US" smtClean="0"/>
              <a:t>5/1/2019</a:t>
            </a:fld>
            <a:endParaRPr lang="en-US"/>
          </a:p>
        </p:txBody>
      </p:sp>
      <p:sp>
        <p:nvSpPr>
          <p:cNvPr id="6" name="Footer Placeholder 5">
            <a:extLst>
              <a:ext uri="{FF2B5EF4-FFF2-40B4-BE49-F238E27FC236}">
                <a16:creationId xmlns:a16="http://schemas.microsoft.com/office/drawing/2014/main" id="{2735A220-6CB4-824E-AD39-668E75399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8455B8-1070-3F44-B0FE-40C43C7ADEE3}"/>
              </a:ext>
            </a:extLst>
          </p:cNvPr>
          <p:cNvSpPr>
            <a:spLocks noGrp="1"/>
          </p:cNvSpPr>
          <p:nvPr>
            <p:ph type="sldNum" sz="quarter" idx="12"/>
          </p:nvPr>
        </p:nvSpPr>
        <p:spPr/>
        <p:txBody>
          <a:bodyPr/>
          <a:lstStyle/>
          <a:p>
            <a:fld id="{B0C5BA0C-70E7-4747-8F97-54E5D4421511}" type="slidenum">
              <a:rPr lang="en-US" smtClean="0"/>
              <a:t>‹#›</a:t>
            </a:fld>
            <a:endParaRPr lang="en-US"/>
          </a:p>
        </p:txBody>
      </p:sp>
    </p:spTree>
    <p:extLst>
      <p:ext uri="{BB962C8B-B14F-4D97-AF65-F5344CB8AC3E}">
        <p14:creationId xmlns:p14="http://schemas.microsoft.com/office/powerpoint/2010/main" val="145796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777E9-DE06-3543-9849-6F89031BDA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CF2F34-1BD5-3843-B283-94301C7F7B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D899599-D869-124A-BD91-42F70B8CD3D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C96F52-D78C-5D4A-A564-71196722B5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743608D-C70C-2544-A47A-3975ED8D80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3CAF60-4147-E94A-987A-163C0E550628}"/>
              </a:ext>
            </a:extLst>
          </p:cNvPr>
          <p:cNvSpPr>
            <a:spLocks noGrp="1"/>
          </p:cNvSpPr>
          <p:nvPr>
            <p:ph type="dt" sz="half" idx="10"/>
          </p:nvPr>
        </p:nvSpPr>
        <p:spPr/>
        <p:txBody>
          <a:bodyPr/>
          <a:lstStyle/>
          <a:p>
            <a:fld id="{EF49D5E8-9DD9-C24E-B35B-B528D6291BD8}" type="datetimeFigureOut">
              <a:rPr lang="en-US" smtClean="0"/>
              <a:t>5/1/2019</a:t>
            </a:fld>
            <a:endParaRPr lang="en-US"/>
          </a:p>
        </p:txBody>
      </p:sp>
      <p:sp>
        <p:nvSpPr>
          <p:cNvPr id="8" name="Footer Placeholder 7">
            <a:extLst>
              <a:ext uri="{FF2B5EF4-FFF2-40B4-BE49-F238E27FC236}">
                <a16:creationId xmlns:a16="http://schemas.microsoft.com/office/drawing/2014/main" id="{645F13B5-4B26-9149-8B38-526A52107E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7A6797-8D3C-FA40-8938-2D5F79CBBE03}"/>
              </a:ext>
            </a:extLst>
          </p:cNvPr>
          <p:cNvSpPr>
            <a:spLocks noGrp="1"/>
          </p:cNvSpPr>
          <p:nvPr>
            <p:ph type="sldNum" sz="quarter" idx="12"/>
          </p:nvPr>
        </p:nvSpPr>
        <p:spPr/>
        <p:txBody>
          <a:bodyPr/>
          <a:lstStyle/>
          <a:p>
            <a:fld id="{B0C5BA0C-70E7-4747-8F97-54E5D4421511}" type="slidenum">
              <a:rPr lang="en-US" smtClean="0"/>
              <a:t>‹#›</a:t>
            </a:fld>
            <a:endParaRPr lang="en-US"/>
          </a:p>
        </p:txBody>
      </p:sp>
    </p:spTree>
    <p:extLst>
      <p:ext uri="{BB962C8B-B14F-4D97-AF65-F5344CB8AC3E}">
        <p14:creationId xmlns:p14="http://schemas.microsoft.com/office/powerpoint/2010/main" val="3989534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0911E-DA9F-384E-9041-5A713FB00D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C5FBDC-12D0-E140-B68D-52B7A60B0732}"/>
              </a:ext>
            </a:extLst>
          </p:cNvPr>
          <p:cNvSpPr>
            <a:spLocks noGrp="1"/>
          </p:cNvSpPr>
          <p:nvPr>
            <p:ph type="dt" sz="half" idx="10"/>
          </p:nvPr>
        </p:nvSpPr>
        <p:spPr/>
        <p:txBody>
          <a:bodyPr/>
          <a:lstStyle/>
          <a:p>
            <a:fld id="{EF49D5E8-9DD9-C24E-B35B-B528D6291BD8}" type="datetimeFigureOut">
              <a:rPr lang="en-US" smtClean="0"/>
              <a:t>5/1/2019</a:t>
            </a:fld>
            <a:endParaRPr lang="en-US"/>
          </a:p>
        </p:txBody>
      </p:sp>
      <p:sp>
        <p:nvSpPr>
          <p:cNvPr id="4" name="Footer Placeholder 3">
            <a:extLst>
              <a:ext uri="{FF2B5EF4-FFF2-40B4-BE49-F238E27FC236}">
                <a16:creationId xmlns:a16="http://schemas.microsoft.com/office/drawing/2014/main" id="{F15F8FBE-8D11-E348-BF3D-E5BF27B798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349F7C-9D15-644A-8ECB-A6E9EA8F3C0A}"/>
              </a:ext>
            </a:extLst>
          </p:cNvPr>
          <p:cNvSpPr>
            <a:spLocks noGrp="1"/>
          </p:cNvSpPr>
          <p:nvPr>
            <p:ph type="sldNum" sz="quarter" idx="12"/>
          </p:nvPr>
        </p:nvSpPr>
        <p:spPr/>
        <p:txBody>
          <a:bodyPr/>
          <a:lstStyle/>
          <a:p>
            <a:fld id="{B0C5BA0C-70E7-4747-8F97-54E5D4421511}" type="slidenum">
              <a:rPr lang="en-US" smtClean="0"/>
              <a:t>‹#›</a:t>
            </a:fld>
            <a:endParaRPr lang="en-US"/>
          </a:p>
        </p:txBody>
      </p:sp>
    </p:spTree>
    <p:extLst>
      <p:ext uri="{BB962C8B-B14F-4D97-AF65-F5344CB8AC3E}">
        <p14:creationId xmlns:p14="http://schemas.microsoft.com/office/powerpoint/2010/main" val="3361171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BE7FEC-B510-CD4B-8EEF-556EC39C5F1D}"/>
              </a:ext>
            </a:extLst>
          </p:cNvPr>
          <p:cNvSpPr>
            <a:spLocks noGrp="1"/>
          </p:cNvSpPr>
          <p:nvPr>
            <p:ph type="dt" sz="half" idx="10"/>
          </p:nvPr>
        </p:nvSpPr>
        <p:spPr/>
        <p:txBody>
          <a:bodyPr/>
          <a:lstStyle/>
          <a:p>
            <a:fld id="{EF49D5E8-9DD9-C24E-B35B-B528D6291BD8}" type="datetimeFigureOut">
              <a:rPr lang="en-US" smtClean="0"/>
              <a:t>5/1/2019</a:t>
            </a:fld>
            <a:endParaRPr lang="en-US"/>
          </a:p>
        </p:txBody>
      </p:sp>
      <p:sp>
        <p:nvSpPr>
          <p:cNvPr id="3" name="Footer Placeholder 2">
            <a:extLst>
              <a:ext uri="{FF2B5EF4-FFF2-40B4-BE49-F238E27FC236}">
                <a16:creationId xmlns:a16="http://schemas.microsoft.com/office/drawing/2014/main" id="{3007B3ED-F1ED-904B-B07B-347CB1D0D2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B9F686-91C5-9949-A474-E5430DEE7FE9}"/>
              </a:ext>
            </a:extLst>
          </p:cNvPr>
          <p:cNvSpPr>
            <a:spLocks noGrp="1"/>
          </p:cNvSpPr>
          <p:nvPr>
            <p:ph type="sldNum" sz="quarter" idx="12"/>
          </p:nvPr>
        </p:nvSpPr>
        <p:spPr/>
        <p:txBody>
          <a:bodyPr/>
          <a:lstStyle/>
          <a:p>
            <a:fld id="{B0C5BA0C-70E7-4747-8F97-54E5D4421511}" type="slidenum">
              <a:rPr lang="en-US" smtClean="0"/>
              <a:t>‹#›</a:t>
            </a:fld>
            <a:endParaRPr lang="en-US"/>
          </a:p>
        </p:txBody>
      </p:sp>
    </p:spTree>
    <p:extLst>
      <p:ext uri="{BB962C8B-B14F-4D97-AF65-F5344CB8AC3E}">
        <p14:creationId xmlns:p14="http://schemas.microsoft.com/office/powerpoint/2010/main" val="2066407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380E3-A249-194D-9924-A30D1DEA76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46E455-7053-7D4E-B553-695EFE059F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EF7CA8-D210-8E4D-B6B6-B583EB37E3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B1ED74-6A07-F241-8A37-E1F25C0B0C63}"/>
              </a:ext>
            </a:extLst>
          </p:cNvPr>
          <p:cNvSpPr>
            <a:spLocks noGrp="1"/>
          </p:cNvSpPr>
          <p:nvPr>
            <p:ph type="dt" sz="half" idx="10"/>
          </p:nvPr>
        </p:nvSpPr>
        <p:spPr/>
        <p:txBody>
          <a:bodyPr/>
          <a:lstStyle/>
          <a:p>
            <a:fld id="{EF49D5E8-9DD9-C24E-B35B-B528D6291BD8}" type="datetimeFigureOut">
              <a:rPr lang="en-US" smtClean="0"/>
              <a:t>5/1/2019</a:t>
            </a:fld>
            <a:endParaRPr lang="en-US"/>
          </a:p>
        </p:txBody>
      </p:sp>
      <p:sp>
        <p:nvSpPr>
          <p:cNvPr id="6" name="Footer Placeholder 5">
            <a:extLst>
              <a:ext uri="{FF2B5EF4-FFF2-40B4-BE49-F238E27FC236}">
                <a16:creationId xmlns:a16="http://schemas.microsoft.com/office/drawing/2014/main" id="{8480D058-35B9-054D-9646-627E5F7F2F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A54433-1EBD-CA4A-BDEF-E6226AA56506}"/>
              </a:ext>
            </a:extLst>
          </p:cNvPr>
          <p:cNvSpPr>
            <a:spLocks noGrp="1"/>
          </p:cNvSpPr>
          <p:nvPr>
            <p:ph type="sldNum" sz="quarter" idx="12"/>
          </p:nvPr>
        </p:nvSpPr>
        <p:spPr/>
        <p:txBody>
          <a:bodyPr/>
          <a:lstStyle/>
          <a:p>
            <a:fld id="{B0C5BA0C-70E7-4747-8F97-54E5D4421511}" type="slidenum">
              <a:rPr lang="en-US" smtClean="0"/>
              <a:t>‹#›</a:t>
            </a:fld>
            <a:endParaRPr lang="en-US"/>
          </a:p>
        </p:txBody>
      </p:sp>
    </p:spTree>
    <p:extLst>
      <p:ext uri="{BB962C8B-B14F-4D97-AF65-F5344CB8AC3E}">
        <p14:creationId xmlns:p14="http://schemas.microsoft.com/office/powerpoint/2010/main" val="3336703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4B703-91D5-6240-9344-29C1B9616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BE8D27-FEBC-7149-8F62-E600C7B06F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F29C0D-781A-0B40-8CEC-9BD5404628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25E1E7-2210-6849-9058-06723A9AF8BC}"/>
              </a:ext>
            </a:extLst>
          </p:cNvPr>
          <p:cNvSpPr>
            <a:spLocks noGrp="1"/>
          </p:cNvSpPr>
          <p:nvPr>
            <p:ph type="dt" sz="half" idx="10"/>
          </p:nvPr>
        </p:nvSpPr>
        <p:spPr/>
        <p:txBody>
          <a:bodyPr/>
          <a:lstStyle/>
          <a:p>
            <a:fld id="{EF49D5E8-9DD9-C24E-B35B-B528D6291BD8}" type="datetimeFigureOut">
              <a:rPr lang="en-US" smtClean="0"/>
              <a:t>5/1/2019</a:t>
            </a:fld>
            <a:endParaRPr lang="en-US"/>
          </a:p>
        </p:txBody>
      </p:sp>
      <p:sp>
        <p:nvSpPr>
          <p:cNvPr id="6" name="Footer Placeholder 5">
            <a:extLst>
              <a:ext uri="{FF2B5EF4-FFF2-40B4-BE49-F238E27FC236}">
                <a16:creationId xmlns:a16="http://schemas.microsoft.com/office/drawing/2014/main" id="{B629AED1-5161-4A41-B347-85314CC7B8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DFEB21-B1D0-A845-A8F6-74783A841FC0}"/>
              </a:ext>
            </a:extLst>
          </p:cNvPr>
          <p:cNvSpPr>
            <a:spLocks noGrp="1"/>
          </p:cNvSpPr>
          <p:nvPr>
            <p:ph type="sldNum" sz="quarter" idx="12"/>
          </p:nvPr>
        </p:nvSpPr>
        <p:spPr/>
        <p:txBody>
          <a:bodyPr/>
          <a:lstStyle/>
          <a:p>
            <a:fld id="{B0C5BA0C-70E7-4747-8F97-54E5D4421511}" type="slidenum">
              <a:rPr lang="en-US" smtClean="0"/>
              <a:t>‹#›</a:t>
            </a:fld>
            <a:endParaRPr lang="en-US"/>
          </a:p>
        </p:txBody>
      </p:sp>
    </p:spTree>
    <p:extLst>
      <p:ext uri="{BB962C8B-B14F-4D97-AF65-F5344CB8AC3E}">
        <p14:creationId xmlns:p14="http://schemas.microsoft.com/office/powerpoint/2010/main" val="2517085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288351-EB7F-9848-9110-DB89020F0C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1AC6D4-F521-E04A-8D62-4A52AC8DDE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056D8-9934-9E4D-9DD3-641B56DFE1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49D5E8-9DD9-C24E-B35B-B528D6291BD8}" type="datetimeFigureOut">
              <a:rPr lang="en-US" smtClean="0"/>
              <a:t>5/1/2019</a:t>
            </a:fld>
            <a:endParaRPr lang="en-US"/>
          </a:p>
        </p:txBody>
      </p:sp>
      <p:sp>
        <p:nvSpPr>
          <p:cNvPr id="5" name="Footer Placeholder 4">
            <a:extLst>
              <a:ext uri="{FF2B5EF4-FFF2-40B4-BE49-F238E27FC236}">
                <a16:creationId xmlns:a16="http://schemas.microsoft.com/office/drawing/2014/main" id="{3C87C15C-8D9A-944D-A14A-02D928BDE7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28DA11-169F-5D45-BF60-84A46B966D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5BA0C-70E7-4747-8F97-54E5D4421511}" type="slidenum">
              <a:rPr lang="en-US" smtClean="0"/>
              <a:t>‹#›</a:t>
            </a:fld>
            <a:endParaRPr lang="en-US"/>
          </a:p>
        </p:txBody>
      </p:sp>
    </p:spTree>
    <p:extLst>
      <p:ext uri="{BB962C8B-B14F-4D97-AF65-F5344CB8AC3E}">
        <p14:creationId xmlns:p14="http://schemas.microsoft.com/office/powerpoint/2010/main" val="115011117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8" r:id="rId12"/>
    <p:sldLayoutId id="2147483789" r:id="rId13"/>
    <p:sldLayoutId id="2147483790" r:id="rId14"/>
    <p:sldLayoutId id="2147483791" r:id="rId15"/>
    <p:sldLayoutId id="2147483792" r:id="rId16"/>
    <p:sldLayoutId id="214748379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15.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s>
</file>

<file path=ppt/slides/_rels/slide1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36.tiff"/><Relationship Id="rId7" Type="http://schemas.openxmlformats.org/officeDocument/2006/relationships/image" Target="../media/image40.tiff"/><Relationship Id="rId2" Type="http://schemas.openxmlformats.org/officeDocument/2006/relationships/image" Target="../media/image35.tiff"/><Relationship Id="rId1" Type="http://schemas.openxmlformats.org/officeDocument/2006/relationships/slideLayout" Target="../slideLayouts/slideLayout17.xml"/><Relationship Id="rId6" Type="http://schemas.openxmlformats.org/officeDocument/2006/relationships/image" Target="../media/image39.tiff"/><Relationship Id="rId11" Type="http://schemas.openxmlformats.org/officeDocument/2006/relationships/image" Target="../media/image44.tiff"/><Relationship Id="rId5" Type="http://schemas.openxmlformats.org/officeDocument/2006/relationships/image" Target="../media/image38.tiff"/><Relationship Id="rId10" Type="http://schemas.openxmlformats.org/officeDocument/2006/relationships/image" Target="../media/image43.tiff"/><Relationship Id="rId4" Type="http://schemas.openxmlformats.org/officeDocument/2006/relationships/image" Target="../media/image37.tiff"/><Relationship Id="rId9" Type="http://schemas.openxmlformats.org/officeDocument/2006/relationships/image" Target="../media/image42.tiff"/></Relationships>
</file>

<file path=ppt/slides/_rels/slide2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17.xml"/><Relationship Id="rId5" Type="http://schemas.openxmlformats.org/officeDocument/2006/relationships/image" Target="../media/image48.png"/><Relationship Id="rId4" Type="http://schemas.openxmlformats.org/officeDocument/2006/relationships/image" Target="../media/image47.tiff"/></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tiff"/><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jp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jpeg"/><Relationship Id="rId1" Type="http://schemas.openxmlformats.org/officeDocument/2006/relationships/slideLayout" Target="../slideLayouts/slideLayout14.xml"/><Relationship Id="rId4" Type="http://schemas.openxmlformats.org/officeDocument/2006/relationships/image" Target="../media/image59.tiff"/></Relationships>
</file>

<file path=ppt/slides/_rels/slide3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tiff"/><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7.png"/><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77.png"/><Relationship Id="rId1" Type="http://schemas.openxmlformats.org/officeDocument/2006/relationships/slideLayout" Target="../slideLayouts/slideLayout3.xml"/><Relationship Id="rId5" Type="http://schemas.openxmlformats.org/officeDocument/2006/relationships/image" Target="../media/image85.tiff"/><Relationship Id="rId4" Type="http://schemas.openxmlformats.org/officeDocument/2006/relationships/image" Target="../media/image84.jpeg"/></Relationships>
</file>

<file path=ppt/slides/_rels/slide57.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image" Target="../media/image88.png"/><Relationship Id="rId1" Type="http://schemas.openxmlformats.org/officeDocument/2006/relationships/slideLayout" Target="../slideLayouts/slideLayout3.xml"/><Relationship Id="rId4" Type="http://schemas.openxmlformats.org/officeDocument/2006/relationships/image" Target="../media/image78.tif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3.jp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99.tiff"/><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image" Target="../media/image100.tiff"/><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105.tiff"/><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107.tiff"/><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108.tiff"/><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109.tiff"/><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111.tiff"/><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2.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REAK SECTION"/>
          <p:cNvSpPr/>
          <p:nvPr/>
        </p:nvSpPr>
        <p:spPr>
          <a:xfrm>
            <a:off x="4304913" y="5683565"/>
            <a:ext cx="9093199" cy="773738"/>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nSpc>
                <a:spcPct val="80000"/>
              </a:lnSpc>
              <a:defRPr sz="7200" spc="720">
                <a:solidFill>
                  <a:srgbClr val="151314"/>
                </a:solidFill>
                <a:latin typeface="+mj-lt"/>
                <a:ea typeface="+mj-ea"/>
                <a:cs typeface="+mj-cs"/>
                <a:sym typeface="Montserrat Bold"/>
              </a:defRPr>
            </a:lvl1pPr>
          </a:lstStyle>
          <a:p>
            <a:pPr algn="ctr"/>
            <a:r>
              <a:rPr lang="en-US" sz="5400" dirty="0">
                <a:solidFill>
                  <a:schemeClr val="bg1"/>
                </a:solidFill>
              </a:rPr>
              <a:t>GET THE LOOK</a:t>
            </a:r>
            <a:endParaRPr sz="5400" dirty="0">
              <a:solidFill>
                <a:schemeClr val="bg1"/>
              </a:solidFill>
            </a:endParaRPr>
          </a:p>
        </p:txBody>
      </p:sp>
      <p:pic>
        <p:nvPicPr>
          <p:cNvPr id="7" name="Picture Placeholder 6" descr="A picture containing toiletry, indoor, cosmetic&#10;&#10;Description automatically generated">
            <a:extLst>
              <a:ext uri="{FF2B5EF4-FFF2-40B4-BE49-F238E27FC236}">
                <a16:creationId xmlns:a16="http://schemas.microsoft.com/office/drawing/2014/main" id="{2DA50C11-2643-3442-AF4B-A1FA823113A1}"/>
              </a:ext>
            </a:extLst>
          </p:cNvPr>
          <p:cNvPicPr>
            <a:picLocks noGrp="1" noChangeAspect="1"/>
          </p:cNvPicPr>
          <p:nvPr>
            <p:ph type="pic" sz="quarter" idx="20"/>
          </p:nvPr>
        </p:nvPicPr>
        <p:blipFill>
          <a:blip r:embed="rId2">
            <a:alphaModFix amt="22000"/>
          </a:blip>
          <a:srcRect t="21890" b="21890"/>
          <a:stretch>
            <a:fillRect/>
          </a:stretch>
        </p:blipFill>
        <p:spPr>
          <a:noFill/>
        </p:spPr>
      </p:pic>
      <p:sp>
        <p:nvSpPr>
          <p:cNvPr id="9" name="TextBox 8">
            <a:extLst>
              <a:ext uri="{FF2B5EF4-FFF2-40B4-BE49-F238E27FC236}">
                <a16:creationId xmlns:a16="http://schemas.microsoft.com/office/drawing/2014/main" id="{A20D228C-D83E-8A4F-BC55-CF6830528E7E}"/>
              </a:ext>
            </a:extLst>
          </p:cNvPr>
          <p:cNvSpPr txBox="1"/>
          <p:nvPr/>
        </p:nvSpPr>
        <p:spPr>
          <a:xfrm>
            <a:off x="1964515" y="1674674"/>
            <a:ext cx="8262968" cy="1754326"/>
          </a:xfrm>
          <a:prstGeom prst="rect">
            <a:avLst/>
          </a:prstGeom>
          <a:noFill/>
        </p:spPr>
        <p:txBody>
          <a:bodyPr wrap="none" rtlCol="0">
            <a:spAutoFit/>
          </a:bodyPr>
          <a:lstStyle/>
          <a:p>
            <a:pPr algn="ctr"/>
            <a:r>
              <a:rPr lang="en-US" sz="4400" kern="0" dirty="0">
                <a:latin typeface="+mj-lt"/>
                <a:sym typeface="Helvetica Light"/>
              </a:rPr>
              <a:t>The Art of Makeup-</a:t>
            </a:r>
          </a:p>
          <a:p>
            <a:pPr algn="ctr"/>
            <a:r>
              <a:rPr lang="en-US" sz="4400" kern="0">
                <a:latin typeface="+mj-lt"/>
                <a:sym typeface="Helvetica Light"/>
              </a:rPr>
              <a:t>Guided Application </a:t>
            </a:r>
            <a:r>
              <a:rPr lang="en-US" sz="4400" kern="0" dirty="0">
                <a:latin typeface="+mj-lt"/>
                <a:sym typeface="Helvetica Light"/>
              </a:rPr>
              <a:t>Workshop</a:t>
            </a:r>
          </a:p>
          <a:p>
            <a:endParaRPr lang="en-US" sz="2000" dirty="0">
              <a:latin typeface="+mj-lt"/>
            </a:endParaRPr>
          </a:p>
        </p:txBody>
      </p:sp>
      <p:pic>
        <p:nvPicPr>
          <p:cNvPr id="10" name="Picture 9">
            <a:extLst>
              <a:ext uri="{FF2B5EF4-FFF2-40B4-BE49-F238E27FC236}">
                <a16:creationId xmlns:a16="http://schemas.microsoft.com/office/drawing/2014/main" id="{F391C499-E806-9848-BA72-696710D2C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054" y="3335861"/>
            <a:ext cx="6450883" cy="1917346"/>
          </a:xfrm>
          <a:prstGeom prst="rect">
            <a:avLst/>
          </a:prstGeom>
        </p:spPr>
      </p:pic>
    </p:spTree>
    <p:extLst>
      <p:ext uri="{BB962C8B-B14F-4D97-AF65-F5344CB8AC3E}">
        <p14:creationId xmlns:p14="http://schemas.microsoft.com/office/powerpoint/2010/main" val="35420077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0" y="3429000"/>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213027" y="3786721"/>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330200" y="4423555"/>
            <a:ext cx="5765800" cy="1569660"/>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600" dirty="0">
                <a:solidFill>
                  <a:schemeClr val="bg2"/>
                </a:solidFill>
              </a:rPr>
              <a:t>Chosen by Motives Mavens for its </a:t>
            </a:r>
            <a:r>
              <a:rPr lang="en-US" sz="1600" dirty="0" err="1">
                <a:solidFill>
                  <a:schemeClr val="bg2"/>
                </a:solidFill>
              </a:rPr>
              <a:t>colourful</a:t>
            </a:r>
            <a:r>
              <a:rPr lang="en-US" sz="1600" dirty="0">
                <a:solidFill>
                  <a:schemeClr val="bg2"/>
                </a:solidFill>
              </a:rPr>
              <a:t> hues</a:t>
            </a:r>
          </a:p>
          <a:p>
            <a:r>
              <a:rPr lang="en-US" sz="1600" dirty="0">
                <a:solidFill>
                  <a:schemeClr val="bg2"/>
                </a:solidFill>
              </a:rPr>
              <a:t>10 daring shades for creating sensuous, bold looks</a:t>
            </a:r>
          </a:p>
          <a:p>
            <a:r>
              <a:rPr lang="en-US" sz="1600" dirty="0">
                <a:solidFill>
                  <a:schemeClr val="bg2"/>
                </a:solidFill>
              </a:rPr>
              <a:t>Matte, pearl and glitter finishes with incredible </a:t>
            </a:r>
            <a:r>
              <a:rPr lang="en-US" sz="1600" dirty="0" err="1">
                <a:solidFill>
                  <a:schemeClr val="bg2"/>
                </a:solidFill>
              </a:rPr>
              <a:t>wearability</a:t>
            </a:r>
            <a:r>
              <a:rPr lang="en-US" sz="1600" dirty="0">
                <a:solidFill>
                  <a:schemeClr val="bg2"/>
                </a:solidFill>
              </a:rPr>
              <a:t> that blend effortlessly</a:t>
            </a:r>
          </a:p>
          <a:p>
            <a:r>
              <a:rPr lang="en-US" sz="1600" dirty="0">
                <a:solidFill>
                  <a:schemeClr val="bg2"/>
                </a:solidFill>
              </a:rPr>
              <a:t>Perfectly sized for glamorous looks on-the-go</a:t>
            </a: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1084896" y="832357"/>
            <a:ext cx="5328642" cy="2086725"/>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800" dirty="0"/>
              <a:t>Sensuous and bold beauty defines Dynasty, a Mavens palette of 10 power-invoking shades. Hand selected by the top makeup artists in the world for its daring hues and versatility, Dynasty is a </a:t>
            </a:r>
            <a:r>
              <a:rPr lang="en-US" sz="1800" dirty="0" err="1"/>
              <a:t>colourful</a:t>
            </a:r>
            <a:r>
              <a:rPr lang="en-US" sz="1800" dirty="0"/>
              <a:t> palette of unguarded shades that evoke your inner-goddess.</a:t>
            </a:r>
          </a:p>
        </p:txBody>
      </p:sp>
      <p:sp>
        <p:nvSpPr>
          <p:cNvPr id="18" name="Rechteck"/>
          <p:cNvSpPr/>
          <p:nvPr/>
        </p:nvSpPr>
        <p:spPr>
          <a:xfrm>
            <a:off x="645617" y="952500"/>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9" name="MODERN…"/>
          <p:cNvSpPr/>
          <p:nvPr/>
        </p:nvSpPr>
        <p:spPr>
          <a:xfrm>
            <a:off x="8200189" y="1424479"/>
            <a:ext cx="3991811" cy="143302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 Mavens Dynasty</a:t>
            </a:r>
            <a:endParaRPr sz="3600" spc="720" dirty="0">
              <a:solidFill>
                <a:srgbClr val="151314"/>
              </a:solidFill>
              <a:latin typeface="Montserrat Bold"/>
              <a:ea typeface="Montserrat Bold"/>
              <a:cs typeface="Montserrat Bold"/>
              <a:sym typeface="Montserrat Bold"/>
            </a:endParaRPr>
          </a:p>
        </p:txBody>
      </p:sp>
      <p:pic>
        <p:nvPicPr>
          <p:cNvPr id="2" name="Picture 1">
            <a:extLst>
              <a:ext uri="{FF2B5EF4-FFF2-40B4-BE49-F238E27FC236}">
                <a16:creationId xmlns:a16="http://schemas.microsoft.com/office/drawing/2014/main" id="{E80C41A4-42B0-FA4D-AA33-2A86163ABDF2}"/>
              </a:ext>
            </a:extLst>
          </p:cNvPr>
          <p:cNvPicPr>
            <a:picLocks noChangeAspect="1"/>
          </p:cNvPicPr>
          <p:nvPr/>
        </p:nvPicPr>
        <p:blipFill rotWithShape="1">
          <a:blip r:embed="rId2"/>
          <a:srcRect t="23737" b="24833"/>
          <a:stretch/>
        </p:blipFill>
        <p:spPr>
          <a:xfrm>
            <a:off x="7037988" y="3628068"/>
            <a:ext cx="4579565" cy="2355272"/>
          </a:xfrm>
          <a:prstGeom prst="rect">
            <a:avLst/>
          </a:prstGeom>
        </p:spPr>
      </p:pic>
      <p:sp>
        <p:nvSpPr>
          <p:cNvPr id="16" name="TextBox 15">
            <a:extLst>
              <a:ext uri="{FF2B5EF4-FFF2-40B4-BE49-F238E27FC236}">
                <a16:creationId xmlns:a16="http://schemas.microsoft.com/office/drawing/2014/main" id="{078CA577-C402-0A4F-9E21-FC21BFBD1B25}"/>
              </a:ext>
            </a:extLst>
          </p:cNvPr>
          <p:cNvSpPr txBox="1"/>
          <p:nvPr/>
        </p:nvSpPr>
        <p:spPr>
          <a:xfrm>
            <a:off x="7037988" y="269190"/>
            <a:ext cx="4849091" cy="769441"/>
          </a:xfrm>
          <a:prstGeom prst="rect">
            <a:avLst/>
          </a:prstGeom>
          <a:solidFill>
            <a:schemeClr val="tx1">
              <a:lumMod val="65000"/>
              <a:lumOff val="35000"/>
            </a:schemeClr>
          </a:solidFill>
        </p:spPr>
        <p:txBody>
          <a:bodyPr wrap="square" rtlCol="0">
            <a:spAutoFit/>
          </a:bodyPr>
          <a:lstStyle/>
          <a:p>
            <a:pPr algn="ctr"/>
            <a:r>
              <a:rPr lang="en-US" sz="4400" dirty="0">
                <a:solidFill>
                  <a:schemeClr val="bg2"/>
                </a:solidFill>
                <a:latin typeface="Baskerville" panose="02020502070401020303" pitchFamily="18" charset="0"/>
                <a:ea typeface="Baskerville" panose="02020502070401020303" pitchFamily="18" charset="0"/>
              </a:rPr>
              <a:t>Be Bold</a:t>
            </a:r>
          </a:p>
        </p:txBody>
      </p:sp>
      <p:sp>
        <p:nvSpPr>
          <p:cNvPr id="3" name="Rectangle 2">
            <a:extLst>
              <a:ext uri="{FF2B5EF4-FFF2-40B4-BE49-F238E27FC236}">
                <a16:creationId xmlns:a16="http://schemas.microsoft.com/office/drawing/2014/main" id="{54DFF074-1A96-AC4A-B1EB-138B91105DF7}"/>
              </a:ext>
            </a:extLst>
          </p:cNvPr>
          <p:cNvSpPr/>
          <p:nvPr/>
        </p:nvSpPr>
        <p:spPr>
          <a:xfrm>
            <a:off x="8645211" y="2874016"/>
            <a:ext cx="1697901"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710PDYN</a:t>
            </a:r>
            <a:endParaRPr lang="en-US" dirty="0"/>
          </a:p>
        </p:txBody>
      </p:sp>
      <p:sp>
        <p:nvSpPr>
          <p:cNvPr id="15" name="Dresda etoa jasom osdoma."/>
          <p:cNvSpPr/>
          <p:nvPr/>
        </p:nvSpPr>
        <p:spPr>
          <a:xfrm>
            <a:off x="8723697" y="3267477"/>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$50.25  </a:t>
            </a:r>
            <a:endParaRPr sz="1800" dirty="0">
              <a:solidFill>
                <a:schemeClr val="tx1">
                  <a:lumMod val="85000"/>
                  <a:lumOff val="15000"/>
                </a:schemeClr>
              </a:solidFill>
            </a:endParaRPr>
          </a:p>
        </p:txBody>
      </p:sp>
    </p:spTree>
    <p:extLst>
      <p:ext uri="{BB962C8B-B14F-4D97-AF65-F5344CB8AC3E}">
        <p14:creationId xmlns:p14="http://schemas.microsoft.com/office/powerpoint/2010/main" val="41018274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osduo doloresos rebum. Steo clita kuasd fruda gubergren, nosotra seada meram takimata sanctus est Lorem sus At vero eos et accusam eto justo fosduo dolores etoma jam rebum. Steot clita kuasd gubergren, nosotrad sea takimata sanctus est Lorem ipsdrin for the druamet."/>
          <p:cNvSpPr/>
          <p:nvPr/>
        </p:nvSpPr>
        <p:spPr>
          <a:xfrm>
            <a:off x="4524329" y="2121505"/>
            <a:ext cx="3114246" cy="240187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marL="285750" indent="-285750">
              <a:buFont typeface="Arial" charset="0"/>
              <a:buChar char="•"/>
            </a:pPr>
            <a:r>
              <a:rPr lang="en-US" sz="1400" dirty="0"/>
              <a:t>The purpose of this step is to seamlessly "transition" from your mobile lid or crease to highlight shadows. Shadow </a:t>
            </a:r>
            <a:r>
              <a:rPr lang="en-US" sz="1400" dirty="0" err="1"/>
              <a:t>colour</a:t>
            </a:r>
            <a:r>
              <a:rPr lang="en-US" sz="1400" dirty="0"/>
              <a:t> used for this step depends on skin tone and the look you want to create, but is usually a warm shade slightly darker than your natural skin tone and blended along the brow bone.</a:t>
            </a:r>
          </a:p>
        </p:txBody>
      </p:sp>
      <p:sp>
        <p:nvSpPr>
          <p:cNvPr id="5" name="WRITE YOUR NICE…"/>
          <p:cNvSpPr/>
          <p:nvPr/>
        </p:nvSpPr>
        <p:spPr>
          <a:xfrm>
            <a:off x="2782453" y="381513"/>
            <a:ext cx="6985001" cy="982000"/>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gn="ctr">
              <a:lnSpc>
                <a:spcPct val="80000"/>
              </a:lnSpc>
              <a:defRPr sz="7200" spc="720">
                <a:solidFill>
                  <a:srgbClr val="151314"/>
                </a:solidFill>
                <a:latin typeface="+mj-lt"/>
                <a:ea typeface="+mj-ea"/>
                <a:cs typeface="+mj-cs"/>
                <a:sym typeface="Montserrat Bold"/>
              </a:defRPr>
            </a:pPr>
            <a:r>
              <a:rPr lang="en-US" sz="3600" dirty="0"/>
              <a:t>STEP 2:</a:t>
            </a:r>
          </a:p>
          <a:p>
            <a:pPr algn="ctr">
              <a:lnSpc>
                <a:spcPct val="80000"/>
              </a:lnSpc>
              <a:defRPr sz="7200" spc="720">
                <a:solidFill>
                  <a:srgbClr val="151314"/>
                </a:solidFill>
                <a:latin typeface="+mj-lt"/>
                <a:ea typeface="+mj-ea"/>
                <a:cs typeface="+mj-cs"/>
                <a:sym typeface="Montserrat Bold"/>
              </a:defRPr>
            </a:pPr>
            <a:r>
              <a:rPr lang="en-US" sz="3600" dirty="0"/>
              <a:t>TRANSITION COLOUR</a:t>
            </a:r>
            <a:endParaRPr sz="3600" dirty="0"/>
          </a:p>
        </p:txBody>
      </p:sp>
      <p:pic>
        <p:nvPicPr>
          <p:cNvPr id="7" name="Picture 6">
            <a:extLst>
              <a:ext uri="{FF2B5EF4-FFF2-40B4-BE49-F238E27FC236}">
                <a16:creationId xmlns:a16="http://schemas.microsoft.com/office/drawing/2014/main" id="{B2E92A74-2B27-B048-B194-43D129F5CAF1}"/>
              </a:ext>
            </a:extLst>
          </p:cNvPr>
          <p:cNvPicPr>
            <a:picLocks noChangeAspect="1"/>
          </p:cNvPicPr>
          <p:nvPr/>
        </p:nvPicPr>
        <p:blipFill rotWithShape="1">
          <a:blip r:embed="rId2"/>
          <a:srcRect r="66257" b="66667"/>
          <a:stretch/>
        </p:blipFill>
        <p:spPr>
          <a:xfrm>
            <a:off x="226987" y="1195097"/>
            <a:ext cx="4306943" cy="4254692"/>
          </a:xfrm>
          <a:prstGeom prst="ellipse">
            <a:avLst/>
          </a:prstGeom>
        </p:spPr>
      </p:pic>
      <p:sp>
        <p:nvSpPr>
          <p:cNvPr id="9" name="Rectangle 8">
            <a:extLst>
              <a:ext uri="{FF2B5EF4-FFF2-40B4-BE49-F238E27FC236}">
                <a16:creationId xmlns:a16="http://schemas.microsoft.com/office/drawing/2014/main" id="{406097A3-068D-4A42-80D4-183A680C0EE0}"/>
              </a:ext>
            </a:extLst>
          </p:cNvPr>
          <p:cNvSpPr/>
          <p:nvPr/>
        </p:nvSpPr>
        <p:spPr>
          <a:xfrm>
            <a:off x="-22148" y="5461964"/>
            <a:ext cx="4871240" cy="646331"/>
          </a:xfrm>
          <a:prstGeom prst="rect">
            <a:avLst/>
          </a:prstGeom>
        </p:spPr>
        <p:txBody>
          <a:bodyPr wrap="square">
            <a:spAutoFit/>
          </a:bodyPr>
          <a:lstStyle/>
          <a:p>
            <a:pPr algn="ctr"/>
            <a:r>
              <a:rPr lang="en-US" dirty="0">
                <a:solidFill>
                  <a:srgbClr val="1C1E21"/>
                </a:solidFill>
                <a:latin typeface="system-ui"/>
              </a:rPr>
              <a:t>Using a blender brush Begin by blending “Bare” slightly above the crease</a:t>
            </a:r>
            <a:endParaRPr lang="en-US" dirty="0"/>
          </a:p>
        </p:txBody>
      </p:sp>
      <p:sp>
        <p:nvSpPr>
          <p:cNvPr id="10" name="Oval 9">
            <a:extLst>
              <a:ext uri="{FF2B5EF4-FFF2-40B4-BE49-F238E27FC236}">
                <a16:creationId xmlns:a16="http://schemas.microsoft.com/office/drawing/2014/main" id="{BF992DFA-D932-994D-8535-B82E660F8C2F}"/>
              </a:ext>
            </a:extLst>
          </p:cNvPr>
          <p:cNvSpPr/>
          <p:nvPr/>
        </p:nvSpPr>
        <p:spPr>
          <a:xfrm>
            <a:off x="822656" y="2818529"/>
            <a:ext cx="790742" cy="6370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0E30164-2F66-B64A-BBDE-39CDD9456F8A}"/>
              </a:ext>
            </a:extLst>
          </p:cNvPr>
          <p:cNvSpPr txBox="1"/>
          <p:nvPr/>
        </p:nvSpPr>
        <p:spPr>
          <a:xfrm>
            <a:off x="1" y="-32672"/>
            <a:ext cx="4849091" cy="769441"/>
          </a:xfrm>
          <a:prstGeom prst="rect">
            <a:avLst/>
          </a:prstGeom>
          <a:solidFill>
            <a:schemeClr val="tx1">
              <a:lumMod val="65000"/>
              <a:lumOff val="35000"/>
            </a:schemeClr>
          </a:solidFill>
        </p:spPr>
        <p:txBody>
          <a:bodyPr wrap="square" rtlCol="0">
            <a:spAutoFit/>
          </a:bodyPr>
          <a:lstStyle/>
          <a:p>
            <a:pPr algn="ctr"/>
            <a:r>
              <a:rPr lang="en-US" sz="4400" dirty="0">
                <a:solidFill>
                  <a:schemeClr val="bg2"/>
                </a:solidFill>
                <a:latin typeface="Baskerville" panose="02020502070401020303" pitchFamily="18" charset="0"/>
                <a:ea typeface="Baskerville" panose="02020502070401020303" pitchFamily="18" charset="0"/>
              </a:rPr>
              <a:t>Play it Safe</a:t>
            </a:r>
          </a:p>
        </p:txBody>
      </p:sp>
      <p:sp>
        <p:nvSpPr>
          <p:cNvPr id="11" name="TextBox 10">
            <a:extLst>
              <a:ext uri="{FF2B5EF4-FFF2-40B4-BE49-F238E27FC236}">
                <a16:creationId xmlns:a16="http://schemas.microsoft.com/office/drawing/2014/main" id="{F8BA0DA7-6B61-6543-BAF2-8059D4CE5366}"/>
              </a:ext>
            </a:extLst>
          </p:cNvPr>
          <p:cNvSpPr txBox="1"/>
          <p:nvPr/>
        </p:nvSpPr>
        <p:spPr>
          <a:xfrm>
            <a:off x="7342909" y="0"/>
            <a:ext cx="4849091" cy="769441"/>
          </a:xfrm>
          <a:prstGeom prst="rect">
            <a:avLst/>
          </a:prstGeom>
          <a:solidFill>
            <a:schemeClr val="tx1">
              <a:lumMod val="65000"/>
              <a:lumOff val="35000"/>
            </a:schemeClr>
          </a:solidFill>
        </p:spPr>
        <p:txBody>
          <a:bodyPr wrap="square" rtlCol="0">
            <a:spAutoFit/>
          </a:bodyPr>
          <a:lstStyle/>
          <a:p>
            <a:pPr algn="ctr"/>
            <a:r>
              <a:rPr lang="en-US" sz="4400" dirty="0">
                <a:solidFill>
                  <a:schemeClr val="bg2"/>
                </a:solidFill>
                <a:latin typeface="Baskerville" panose="02020502070401020303" pitchFamily="18" charset="0"/>
                <a:ea typeface="Baskerville" panose="02020502070401020303" pitchFamily="18" charset="0"/>
              </a:rPr>
              <a:t>Be Bold</a:t>
            </a:r>
          </a:p>
        </p:txBody>
      </p:sp>
      <p:pic>
        <p:nvPicPr>
          <p:cNvPr id="6" name="Picture 5">
            <a:extLst>
              <a:ext uri="{FF2B5EF4-FFF2-40B4-BE49-F238E27FC236}">
                <a16:creationId xmlns:a16="http://schemas.microsoft.com/office/drawing/2014/main" id="{4BB7F025-A021-584B-A1CF-2DA4D761C484}"/>
              </a:ext>
            </a:extLst>
          </p:cNvPr>
          <p:cNvPicPr>
            <a:picLocks noChangeAspect="1"/>
          </p:cNvPicPr>
          <p:nvPr/>
        </p:nvPicPr>
        <p:blipFill rotWithShape="1">
          <a:blip r:embed="rId3"/>
          <a:srcRect r="66431" b="67606"/>
          <a:stretch/>
        </p:blipFill>
        <p:spPr>
          <a:xfrm flipH="1">
            <a:off x="7730484" y="1207725"/>
            <a:ext cx="4408585" cy="4254239"/>
          </a:xfrm>
          <a:prstGeom prst="ellipse">
            <a:avLst/>
          </a:prstGeom>
        </p:spPr>
      </p:pic>
      <p:sp>
        <p:nvSpPr>
          <p:cNvPr id="12" name="Rectangle 11">
            <a:extLst>
              <a:ext uri="{FF2B5EF4-FFF2-40B4-BE49-F238E27FC236}">
                <a16:creationId xmlns:a16="http://schemas.microsoft.com/office/drawing/2014/main" id="{FD0F0D2E-596B-334A-ABCE-64624BB74F4E}"/>
              </a:ext>
            </a:extLst>
          </p:cNvPr>
          <p:cNvSpPr/>
          <p:nvPr/>
        </p:nvSpPr>
        <p:spPr>
          <a:xfrm>
            <a:off x="7267829" y="5449789"/>
            <a:ext cx="4871240" cy="646331"/>
          </a:xfrm>
          <a:prstGeom prst="rect">
            <a:avLst/>
          </a:prstGeom>
        </p:spPr>
        <p:txBody>
          <a:bodyPr wrap="square">
            <a:spAutoFit/>
          </a:bodyPr>
          <a:lstStyle/>
          <a:p>
            <a:pPr algn="ctr"/>
            <a:r>
              <a:rPr lang="en-US" dirty="0">
                <a:solidFill>
                  <a:srgbClr val="1C1E21"/>
                </a:solidFill>
                <a:latin typeface="system-ui"/>
              </a:rPr>
              <a:t>Using a blender brush Begin by blending “Electra” slightly above the crease</a:t>
            </a:r>
            <a:endParaRPr lang="en-US" dirty="0"/>
          </a:p>
        </p:txBody>
      </p:sp>
      <p:sp>
        <p:nvSpPr>
          <p:cNvPr id="13" name="Oval 12">
            <a:extLst>
              <a:ext uri="{FF2B5EF4-FFF2-40B4-BE49-F238E27FC236}">
                <a16:creationId xmlns:a16="http://schemas.microsoft.com/office/drawing/2014/main" id="{A98B098D-FE7F-B541-9C8E-BD65BFAEEC9F}"/>
              </a:ext>
            </a:extLst>
          </p:cNvPr>
          <p:cNvSpPr/>
          <p:nvPr/>
        </p:nvSpPr>
        <p:spPr>
          <a:xfrm>
            <a:off x="10660912" y="2885330"/>
            <a:ext cx="790742" cy="6370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734032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osduo doloresos rebum. Steo clita kuasd fruda gubergren, nosotra seada meram takimata sanctus est Lorem sus At vero eos et accusam eto justo fosduo dolores etoma jam rebum. Steot clita kuasd gubergren, nosotrad sea takimata sanctus est Lorem ipsdrin for the druamet."/>
          <p:cNvSpPr/>
          <p:nvPr/>
        </p:nvSpPr>
        <p:spPr>
          <a:xfrm>
            <a:off x="4466325" y="1909770"/>
            <a:ext cx="3301194" cy="216059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marL="285750" indent="-285750">
              <a:buFont typeface="Arial" charset="0"/>
              <a:buChar char="•"/>
            </a:pPr>
            <a:r>
              <a:rPr lang="en-US" sz="1400" dirty="0"/>
              <a:t>The purpose of the crease shade is to create depth and dimension. It’s usually the darkest shade and is placed below the transition </a:t>
            </a:r>
            <a:r>
              <a:rPr lang="en-US" sz="1400" dirty="0" err="1"/>
              <a:t>colour</a:t>
            </a:r>
            <a:r>
              <a:rPr lang="en-US" sz="1400" dirty="0"/>
              <a:t>. The crease is identified as the space along the edge of the brow bone where the eye socket meets the mobile lid.</a:t>
            </a:r>
          </a:p>
        </p:txBody>
      </p:sp>
      <p:sp>
        <p:nvSpPr>
          <p:cNvPr id="5" name="WRITE YOUR NICE…"/>
          <p:cNvSpPr/>
          <p:nvPr/>
        </p:nvSpPr>
        <p:spPr>
          <a:xfrm>
            <a:off x="5206999" y="356980"/>
            <a:ext cx="6985001" cy="982000"/>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STEP 3:</a:t>
            </a:r>
          </a:p>
          <a:p>
            <a:pPr algn="l">
              <a:lnSpc>
                <a:spcPct val="80000"/>
              </a:lnSpc>
              <a:defRPr sz="7200" spc="720">
                <a:solidFill>
                  <a:srgbClr val="151314"/>
                </a:solidFill>
                <a:latin typeface="+mj-lt"/>
                <a:ea typeface="+mj-ea"/>
                <a:cs typeface="+mj-cs"/>
                <a:sym typeface="Montserrat Bold"/>
              </a:defRPr>
            </a:pPr>
            <a:r>
              <a:rPr lang="en-US" sz="3600" dirty="0"/>
              <a:t>CREASE</a:t>
            </a:r>
            <a:endParaRPr sz="3600" dirty="0"/>
          </a:p>
        </p:txBody>
      </p:sp>
      <p:sp>
        <p:nvSpPr>
          <p:cNvPr id="2" name="Rectangle 1">
            <a:extLst>
              <a:ext uri="{FF2B5EF4-FFF2-40B4-BE49-F238E27FC236}">
                <a16:creationId xmlns:a16="http://schemas.microsoft.com/office/drawing/2014/main" id="{D45E16BD-6EE5-8A49-84A9-A68974E8292C}"/>
              </a:ext>
            </a:extLst>
          </p:cNvPr>
          <p:cNvSpPr/>
          <p:nvPr/>
        </p:nvSpPr>
        <p:spPr>
          <a:xfrm>
            <a:off x="669401" y="5404534"/>
            <a:ext cx="3490251" cy="646331"/>
          </a:xfrm>
          <a:prstGeom prst="rect">
            <a:avLst/>
          </a:prstGeom>
        </p:spPr>
        <p:txBody>
          <a:bodyPr wrap="none">
            <a:spAutoFit/>
          </a:bodyPr>
          <a:lstStyle/>
          <a:p>
            <a:pPr algn="ctr"/>
            <a:r>
              <a:rPr lang="en-US" dirty="0">
                <a:solidFill>
                  <a:srgbClr val="1C1E21"/>
                </a:solidFill>
                <a:latin typeface="system-ui"/>
              </a:rPr>
              <a:t>Using a crease brush, blend “Lush” </a:t>
            </a:r>
          </a:p>
          <a:p>
            <a:pPr algn="ctr"/>
            <a:r>
              <a:rPr lang="en-US" dirty="0">
                <a:solidFill>
                  <a:srgbClr val="1C1E21"/>
                </a:solidFill>
                <a:latin typeface="system-ui"/>
              </a:rPr>
              <a:t>into the crease </a:t>
            </a:r>
            <a:endParaRPr lang="en-US" dirty="0"/>
          </a:p>
        </p:txBody>
      </p:sp>
      <p:pic>
        <p:nvPicPr>
          <p:cNvPr id="9" name="Picture 8">
            <a:extLst>
              <a:ext uri="{FF2B5EF4-FFF2-40B4-BE49-F238E27FC236}">
                <a16:creationId xmlns:a16="http://schemas.microsoft.com/office/drawing/2014/main" id="{A7DCDDB1-4ABF-4543-A7B5-98C0909AABB5}"/>
              </a:ext>
            </a:extLst>
          </p:cNvPr>
          <p:cNvPicPr>
            <a:picLocks noChangeAspect="1"/>
          </p:cNvPicPr>
          <p:nvPr/>
        </p:nvPicPr>
        <p:blipFill rotWithShape="1">
          <a:blip r:embed="rId2"/>
          <a:srcRect l="32711" r="33101" b="67119"/>
          <a:stretch/>
        </p:blipFill>
        <p:spPr>
          <a:xfrm>
            <a:off x="383650" y="1188089"/>
            <a:ext cx="4061754" cy="3906426"/>
          </a:xfrm>
          <a:prstGeom prst="ellipse">
            <a:avLst/>
          </a:prstGeom>
        </p:spPr>
      </p:pic>
      <p:sp>
        <p:nvSpPr>
          <p:cNvPr id="8" name="Oval 7">
            <a:extLst>
              <a:ext uri="{FF2B5EF4-FFF2-40B4-BE49-F238E27FC236}">
                <a16:creationId xmlns:a16="http://schemas.microsoft.com/office/drawing/2014/main" id="{F371581A-65B2-6545-AD32-D05C1E04D1AF}"/>
              </a:ext>
            </a:extLst>
          </p:cNvPr>
          <p:cNvSpPr/>
          <p:nvPr/>
        </p:nvSpPr>
        <p:spPr>
          <a:xfrm>
            <a:off x="1616981" y="2937984"/>
            <a:ext cx="790742" cy="40663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9BD55E4-2F16-C343-A735-4E6F58F0B120}"/>
              </a:ext>
            </a:extLst>
          </p:cNvPr>
          <p:cNvSpPr txBox="1"/>
          <p:nvPr/>
        </p:nvSpPr>
        <p:spPr>
          <a:xfrm>
            <a:off x="-16822" y="5155"/>
            <a:ext cx="4849091" cy="769441"/>
          </a:xfrm>
          <a:prstGeom prst="rect">
            <a:avLst/>
          </a:prstGeom>
          <a:solidFill>
            <a:schemeClr val="tx1">
              <a:lumMod val="65000"/>
              <a:lumOff val="35000"/>
            </a:schemeClr>
          </a:solidFill>
        </p:spPr>
        <p:txBody>
          <a:bodyPr wrap="square" rtlCol="0">
            <a:spAutoFit/>
          </a:bodyPr>
          <a:lstStyle/>
          <a:p>
            <a:pPr algn="ctr"/>
            <a:r>
              <a:rPr lang="en-US" sz="4400" dirty="0">
                <a:solidFill>
                  <a:schemeClr val="bg2"/>
                </a:solidFill>
                <a:latin typeface="Baskerville" panose="02020502070401020303" pitchFamily="18" charset="0"/>
                <a:ea typeface="Baskerville" panose="02020502070401020303" pitchFamily="18" charset="0"/>
              </a:rPr>
              <a:t>Play it Safe</a:t>
            </a:r>
          </a:p>
        </p:txBody>
      </p:sp>
      <p:sp>
        <p:nvSpPr>
          <p:cNvPr id="11" name="TextBox 10">
            <a:extLst>
              <a:ext uri="{FF2B5EF4-FFF2-40B4-BE49-F238E27FC236}">
                <a16:creationId xmlns:a16="http://schemas.microsoft.com/office/drawing/2014/main" id="{9B96D565-486F-5343-AFD5-AD70C46575A3}"/>
              </a:ext>
            </a:extLst>
          </p:cNvPr>
          <p:cNvSpPr txBox="1"/>
          <p:nvPr/>
        </p:nvSpPr>
        <p:spPr>
          <a:xfrm>
            <a:off x="7342909" y="5155"/>
            <a:ext cx="4849091" cy="769441"/>
          </a:xfrm>
          <a:prstGeom prst="rect">
            <a:avLst/>
          </a:prstGeom>
          <a:solidFill>
            <a:schemeClr val="tx1">
              <a:lumMod val="65000"/>
              <a:lumOff val="35000"/>
            </a:schemeClr>
          </a:solidFill>
        </p:spPr>
        <p:txBody>
          <a:bodyPr wrap="square" rtlCol="0">
            <a:spAutoFit/>
          </a:bodyPr>
          <a:lstStyle/>
          <a:p>
            <a:pPr algn="ctr"/>
            <a:r>
              <a:rPr lang="en-US" sz="4400" dirty="0">
                <a:solidFill>
                  <a:schemeClr val="bg2"/>
                </a:solidFill>
                <a:latin typeface="Baskerville" panose="02020502070401020303" pitchFamily="18" charset="0"/>
                <a:ea typeface="Baskerville" panose="02020502070401020303" pitchFamily="18" charset="0"/>
              </a:rPr>
              <a:t>Be Bold</a:t>
            </a:r>
          </a:p>
        </p:txBody>
      </p:sp>
      <p:pic>
        <p:nvPicPr>
          <p:cNvPr id="7" name="Picture 6">
            <a:extLst>
              <a:ext uri="{FF2B5EF4-FFF2-40B4-BE49-F238E27FC236}">
                <a16:creationId xmlns:a16="http://schemas.microsoft.com/office/drawing/2014/main" id="{764EC2FD-EB99-484C-817E-8ECCF642E8EE}"/>
              </a:ext>
            </a:extLst>
          </p:cNvPr>
          <p:cNvPicPr>
            <a:picLocks noChangeAspect="1"/>
          </p:cNvPicPr>
          <p:nvPr/>
        </p:nvPicPr>
        <p:blipFill rotWithShape="1">
          <a:blip r:embed="rId3"/>
          <a:srcRect l="34265" r="33559" b="66932"/>
          <a:stretch/>
        </p:blipFill>
        <p:spPr>
          <a:xfrm flipH="1">
            <a:off x="7865592" y="1064557"/>
            <a:ext cx="4061753" cy="4216632"/>
          </a:xfrm>
          <a:prstGeom prst="ellipse">
            <a:avLst/>
          </a:prstGeom>
        </p:spPr>
      </p:pic>
      <p:sp>
        <p:nvSpPr>
          <p:cNvPr id="12" name="Rectangle 11">
            <a:extLst>
              <a:ext uri="{FF2B5EF4-FFF2-40B4-BE49-F238E27FC236}">
                <a16:creationId xmlns:a16="http://schemas.microsoft.com/office/drawing/2014/main" id="{367F2BF0-A00A-6544-BBFE-F8073068698A}"/>
              </a:ext>
            </a:extLst>
          </p:cNvPr>
          <p:cNvSpPr/>
          <p:nvPr/>
        </p:nvSpPr>
        <p:spPr>
          <a:xfrm>
            <a:off x="8032350" y="5407728"/>
            <a:ext cx="3844002" cy="646331"/>
          </a:xfrm>
          <a:prstGeom prst="rect">
            <a:avLst/>
          </a:prstGeom>
        </p:spPr>
        <p:txBody>
          <a:bodyPr wrap="none">
            <a:spAutoFit/>
          </a:bodyPr>
          <a:lstStyle/>
          <a:p>
            <a:pPr algn="ctr"/>
            <a:r>
              <a:rPr lang="en-US" dirty="0">
                <a:solidFill>
                  <a:srgbClr val="1C1E21"/>
                </a:solidFill>
                <a:latin typeface="system-ui"/>
              </a:rPr>
              <a:t>Using a crease brush, blend “</a:t>
            </a:r>
            <a:r>
              <a:rPr lang="en-US" dirty="0"/>
              <a:t>Nefertiti</a:t>
            </a:r>
            <a:r>
              <a:rPr lang="en-US" dirty="0">
                <a:solidFill>
                  <a:srgbClr val="1C1E21"/>
                </a:solidFill>
                <a:latin typeface="system-ui"/>
              </a:rPr>
              <a:t>” </a:t>
            </a:r>
          </a:p>
          <a:p>
            <a:pPr algn="ctr"/>
            <a:r>
              <a:rPr lang="en-US" dirty="0">
                <a:solidFill>
                  <a:srgbClr val="1C1E21"/>
                </a:solidFill>
                <a:latin typeface="system-ui"/>
              </a:rPr>
              <a:t>into the crease </a:t>
            </a:r>
            <a:endParaRPr lang="en-US" dirty="0"/>
          </a:p>
        </p:txBody>
      </p:sp>
      <p:sp>
        <p:nvSpPr>
          <p:cNvPr id="13" name="Oval 12">
            <a:extLst>
              <a:ext uri="{FF2B5EF4-FFF2-40B4-BE49-F238E27FC236}">
                <a16:creationId xmlns:a16="http://schemas.microsoft.com/office/drawing/2014/main" id="{CE2E64A7-AE93-A048-AACC-32F306A38748}"/>
              </a:ext>
            </a:extLst>
          </p:cNvPr>
          <p:cNvSpPr/>
          <p:nvPr/>
        </p:nvSpPr>
        <p:spPr>
          <a:xfrm>
            <a:off x="9836971" y="2990066"/>
            <a:ext cx="790742" cy="40663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07922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osduo doloresos rebum. Steo clita kuasd fruda gubergren, nosotra seada meram takimata sanctus est Lorem sus At vero eos et accusam eto justo fosduo dolores etoma jam rebum. Steot clita kuasd gubergren, nosotrad sea takimata sanctus est Lorem ipsdrin for the druamet."/>
          <p:cNvSpPr/>
          <p:nvPr/>
        </p:nvSpPr>
        <p:spPr>
          <a:xfrm>
            <a:off x="4512025" y="1943282"/>
            <a:ext cx="3224413" cy="2143344"/>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marL="285750" indent="-285750">
              <a:buFont typeface="Arial" charset="0"/>
              <a:buChar char="•"/>
            </a:pPr>
            <a:r>
              <a:rPr lang="en-US" sz="1400" dirty="0"/>
              <a:t>The purpose of the crease shade is to create depth and dimension. It’s usually the darkest shade and is placed in the shape of a sideways "v" (&lt;) on the outer mobile lid and blended into the crease.  The crease is identified as the space along the edge of the brow bone where the eye socket meets the mobile lid.</a:t>
            </a:r>
          </a:p>
        </p:txBody>
      </p:sp>
      <p:sp>
        <p:nvSpPr>
          <p:cNvPr id="5" name="WRITE YOUR NICE…"/>
          <p:cNvSpPr/>
          <p:nvPr/>
        </p:nvSpPr>
        <p:spPr>
          <a:xfrm>
            <a:off x="2727915" y="480641"/>
            <a:ext cx="6985001" cy="982000"/>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gn="ctr">
              <a:lnSpc>
                <a:spcPct val="80000"/>
              </a:lnSpc>
              <a:defRPr sz="7200" spc="720">
                <a:solidFill>
                  <a:srgbClr val="151314"/>
                </a:solidFill>
                <a:latin typeface="+mj-lt"/>
                <a:ea typeface="+mj-ea"/>
                <a:cs typeface="+mj-cs"/>
                <a:sym typeface="Montserrat Bold"/>
              </a:defRPr>
            </a:pPr>
            <a:r>
              <a:rPr lang="en-US" sz="3600" dirty="0"/>
              <a:t>STEP 4:</a:t>
            </a:r>
          </a:p>
          <a:p>
            <a:pPr algn="ctr">
              <a:lnSpc>
                <a:spcPct val="80000"/>
              </a:lnSpc>
              <a:defRPr sz="7200" spc="720">
                <a:solidFill>
                  <a:srgbClr val="151314"/>
                </a:solidFill>
                <a:latin typeface="+mj-lt"/>
                <a:ea typeface="+mj-ea"/>
                <a:cs typeface="+mj-cs"/>
                <a:sym typeface="Montserrat Bold"/>
              </a:defRPr>
            </a:pPr>
            <a:r>
              <a:rPr lang="en-US" sz="3600" dirty="0"/>
              <a:t>OUTER CREASE</a:t>
            </a:r>
            <a:endParaRPr sz="3600" dirty="0"/>
          </a:p>
        </p:txBody>
      </p:sp>
      <p:sp>
        <p:nvSpPr>
          <p:cNvPr id="2" name="Rectangle 1">
            <a:extLst>
              <a:ext uri="{FF2B5EF4-FFF2-40B4-BE49-F238E27FC236}">
                <a16:creationId xmlns:a16="http://schemas.microsoft.com/office/drawing/2014/main" id="{D45E16BD-6EE5-8A49-84A9-A68974E8292C}"/>
              </a:ext>
            </a:extLst>
          </p:cNvPr>
          <p:cNvSpPr/>
          <p:nvPr/>
        </p:nvSpPr>
        <p:spPr>
          <a:xfrm>
            <a:off x="117196" y="5446989"/>
            <a:ext cx="4614697" cy="1200329"/>
          </a:xfrm>
          <a:prstGeom prst="rect">
            <a:avLst/>
          </a:prstGeom>
        </p:spPr>
        <p:txBody>
          <a:bodyPr wrap="square">
            <a:spAutoFit/>
          </a:bodyPr>
          <a:lstStyle/>
          <a:p>
            <a:pPr algn="ctr"/>
            <a:r>
              <a:rPr lang="en-US" dirty="0">
                <a:solidFill>
                  <a:srgbClr val="1C1E21"/>
                </a:solidFill>
                <a:latin typeface="system-ui"/>
              </a:rPr>
              <a:t>Using a crease brush, blend</a:t>
            </a:r>
            <a:r>
              <a:rPr lang="en-US" dirty="0"/>
              <a:t> “Teddy” in the outer corner of the eye. To add depth apply “Lights Out” to the very outer corner swiping on the lower lash line</a:t>
            </a:r>
          </a:p>
        </p:txBody>
      </p:sp>
      <p:pic>
        <p:nvPicPr>
          <p:cNvPr id="8" name="Picture 7">
            <a:extLst>
              <a:ext uri="{FF2B5EF4-FFF2-40B4-BE49-F238E27FC236}">
                <a16:creationId xmlns:a16="http://schemas.microsoft.com/office/drawing/2014/main" id="{626FCA7C-E3EF-D448-98A1-8DF1EC01593E}"/>
              </a:ext>
            </a:extLst>
          </p:cNvPr>
          <p:cNvPicPr>
            <a:picLocks noChangeAspect="1"/>
          </p:cNvPicPr>
          <p:nvPr/>
        </p:nvPicPr>
        <p:blipFill rotWithShape="1">
          <a:blip r:embed="rId2"/>
          <a:srcRect l="67427" b="67119"/>
          <a:stretch/>
        </p:blipFill>
        <p:spPr>
          <a:xfrm>
            <a:off x="216344" y="1267042"/>
            <a:ext cx="4124526" cy="4163533"/>
          </a:xfrm>
          <a:prstGeom prst="ellipse">
            <a:avLst/>
          </a:prstGeom>
        </p:spPr>
      </p:pic>
      <p:sp>
        <p:nvSpPr>
          <p:cNvPr id="7" name="Oval 6">
            <a:extLst>
              <a:ext uri="{FF2B5EF4-FFF2-40B4-BE49-F238E27FC236}">
                <a16:creationId xmlns:a16="http://schemas.microsoft.com/office/drawing/2014/main" id="{89B0821F-8B0D-6D4F-AB3B-2F5BF5F93D4B}"/>
              </a:ext>
            </a:extLst>
          </p:cNvPr>
          <p:cNvSpPr/>
          <p:nvPr/>
        </p:nvSpPr>
        <p:spPr>
          <a:xfrm>
            <a:off x="395517" y="3605985"/>
            <a:ext cx="965449" cy="67265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3765583-07E3-9C40-8E55-D94339E0902F}"/>
              </a:ext>
            </a:extLst>
          </p:cNvPr>
          <p:cNvSpPr txBox="1"/>
          <p:nvPr/>
        </p:nvSpPr>
        <p:spPr>
          <a:xfrm>
            <a:off x="0" y="0"/>
            <a:ext cx="4849091" cy="769441"/>
          </a:xfrm>
          <a:prstGeom prst="rect">
            <a:avLst/>
          </a:prstGeom>
          <a:solidFill>
            <a:schemeClr val="tx1">
              <a:lumMod val="65000"/>
              <a:lumOff val="35000"/>
            </a:schemeClr>
          </a:solidFill>
        </p:spPr>
        <p:txBody>
          <a:bodyPr wrap="square" rtlCol="0">
            <a:spAutoFit/>
          </a:bodyPr>
          <a:lstStyle/>
          <a:p>
            <a:pPr algn="ctr"/>
            <a:r>
              <a:rPr lang="en-US" sz="4400" dirty="0">
                <a:solidFill>
                  <a:schemeClr val="bg2"/>
                </a:solidFill>
                <a:latin typeface="Baskerville" panose="02020502070401020303" pitchFamily="18" charset="0"/>
                <a:ea typeface="Baskerville" panose="02020502070401020303" pitchFamily="18" charset="0"/>
              </a:rPr>
              <a:t>Play it Safe</a:t>
            </a:r>
          </a:p>
        </p:txBody>
      </p:sp>
      <p:sp>
        <p:nvSpPr>
          <p:cNvPr id="10" name="TextBox 9">
            <a:extLst>
              <a:ext uri="{FF2B5EF4-FFF2-40B4-BE49-F238E27FC236}">
                <a16:creationId xmlns:a16="http://schemas.microsoft.com/office/drawing/2014/main" id="{CC048987-4239-514A-9C93-F7FAAD244825}"/>
              </a:ext>
            </a:extLst>
          </p:cNvPr>
          <p:cNvSpPr txBox="1"/>
          <p:nvPr/>
        </p:nvSpPr>
        <p:spPr>
          <a:xfrm>
            <a:off x="7342909" y="6736"/>
            <a:ext cx="4849091" cy="769441"/>
          </a:xfrm>
          <a:prstGeom prst="rect">
            <a:avLst/>
          </a:prstGeom>
          <a:solidFill>
            <a:schemeClr val="tx1">
              <a:lumMod val="65000"/>
              <a:lumOff val="35000"/>
            </a:schemeClr>
          </a:solidFill>
        </p:spPr>
        <p:txBody>
          <a:bodyPr wrap="square" rtlCol="0">
            <a:spAutoFit/>
          </a:bodyPr>
          <a:lstStyle/>
          <a:p>
            <a:pPr algn="ctr"/>
            <a:r>
              <a:rPr lang="en-US" sz="4400" dirty="0">
                <a:solidFill>
                  <a:schemeClr val="bg2"/>
                </a:solidFill>
                <a:latin typeface="Baskerville" panose="02020502070401020303" pitchFamily="18" charset="0"/>
                <a:ea typeface="Baskerville" panose="02020502070401020303" pitchFamily="18" charset="0"/>
              </a:rPr>
              <a:t>Be Bold</a:t>
            </a:r>
          </a:p>
        </p:txBody>
      </p:sp>
      <p:pic>
        <p:nvPicPr>
          <p:cNvPr id="12" name="Picture 11">
            <a:extLst>
              <a:ext uri="{FF2B5EF4-FFF2-40B4-BE49-F238E27FC236}">
                <a16:creationId xmlns:a16="http://schemas.microsoft.com/office/drawing/2014/main" id="{4498699F-2DBC-8044-91CD-E8941459676C}"/>
              </a:ext>
            </a:extLst>
          </p:cNvPr>
          <p:cNvPicPr>
            <a:picLocks noChangeAspect="1"/>
          </p:cNvPicPr>
          <p:nvPr/>
        </p:nvPicPr>
        <p:blipFill rotWithShape="1">
          <a:blip r:embed="rId3"/>
          <a:srcRect l="34265" r="33559" b="66932"/>
          <a:stretch/>
        </p:blipFill>
        <p:spPr>
          <a:xfrm flipH="1">
            <a:off x="7907593" y="1342969"/>
            <a:ext cx="4209896" cy="4370424"/>
          </a:xfrm>
          <a:prstGeom prst="ellipse">
            <a:avLst/>
          </a:prstGeom>
        </p:spPr>
      </p:pic>
      <p:sp>
        <p:nvSpPr>
          <p:cNvPr id="13" name="Oval 12">
            <a:extLst>
              <a:ext uri="{FF2B5EF4-FFF2-40B4-BE49-F238E27FC236}">
                <a16:creationId xmlns:a16="http://schemas.microsoft.com/office/drawing/2014/main" id="{42B3C8A3-5ABE-D54C-94D5-AF4062A88A0D}"/>
              </a:ext>
            </a:extLst>
          </p:cNvPr>
          <p:cNvSpPr/>
          <p:nvPr/>
        </p:nvSpPr>
        <p:spPr>
          <a:xfrm>
            <a:off x="10831034" y="3618165"/>
            <a:ext cx="965449" cy="74427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58673C7-A371-F44E-9C05-A435ADD11049}"/>
              </a:ext>
            </a:extLst>
          </p:cNvPr>
          <p:cNvSpPr/>
          <p:nvPr/>
        </p:nvSpPr>
        <p:spPr>
          <a:xfrm>
            <a:off x="7711508" y="5713393"/>
            <a:ext cx="4363296" cy="923330"/>
          </a:xfrm>
          <a:prstGeom prst="rect">
            <a:avLst/>
          </a:prstGeom>
        </p:spPr>
        <p:txBody>
          <a:bodyPr wrap="square">
            <a:spAutoFit/>
          </a:bodyPr>
          <a:lstStyle/>
          <a:p>
            <a:pPr algn="ctr"/>
            <a:r>
              <a:rPr lang="en-US" dirty="0">
                <a:solidFill>
                  <a:srgbClr val="1C1E21"/>
                </a:solidFill>
                <a:latin typeface="system-ui"/>
              </a:rPr>
              <a:t>Using a crease brush, blend “</a:t>
            </a:r>
            <a:r>
              <a:rPr lang="en-US" dirty="0"/>
              <a:t>Nefertiti</a:t>
            </a:r>
            <a:r>
              <a:rPr lang="en-US" dirty="0">
                <a:solidFill>
                  <a:srgbClr val="1C1E21"/>
                </a:solidFill>
                <a:latin typeface="system-ui"/>
              </a:rPr>
              <a:t>” </a:t>
            </a:r>
          </a:p>
          <a:p>
            <a:pPr algn="ctr"/>
            <a:r>
              <a:rPr lang="en-US" dirty="0">
                <a:solidFill>
                  <a:srgbClr val="1C1E21"/>
                </a:solidFill>
                <a:latin typeface="system-ui"/>
              </a:rPr>
              <a:t>into the outer corner of the eye </a:t>
            </a:r>
            <a:r>
              <a:rPr lang="en-US" dirty="0"/>
              <a:t>and blend “Electra” on the lower lash line</a:t>
            </a:r>
          </a:p>
        </p:txBody>
      </p:sp>
    </p:spTree>
    <p:extLst>
      <p:ext uri="{BB962C8B-B14F-4D97-AF65-F5344CB8AC3E}">
        <p14:creationId xmlns:p14="http://schemas.microsoft.com/office/powerpoint/2010/main" val="334289626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osduo doloresos rebum. Steo clita kuasd fruda gubergren, nosotra seada meram takimata sanctus est Lorem sus At vero eos et accusam eto justo fosduo dolores etoma jam rebum. Steot clita kuasd gubergren, nosotrad sea takimata sanctus est Lorem ipsdrin for the druamet."/>
          <p:cNvSpPr/>
          <p:nvPr/>
        </p:nvSpPr>
        <p:spPr>
          <a:xfrm>
            <a:off x="4371736" y="2103451"/>
            <a:ext cx="3467428" cy="1643527"/>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marL="285750" indent="-285750">
              <a:buFont typeface="Arial" charset="0"/>
              <a:buChar char="•"/>
            </a:pPr>
            <a:r>
              <a:rPr lang="en-US" sz="1400" dirty="0"/>
              <a:t>The "mobile lid" is the entire space that covers your eyeball. The purpose of this step is to add </a:t>
            </a:r>
            <a:r>
              <a:rPr lang="en-US" sz="1400" dirty="0" err="1"/>
              <a:t>colour</a:t>
            </a:r>
            <a:r>
              <a:rPr lang="en-US" sz="1400" dirty="0"/>
              <a:t> if so desired. In a typical 3-step application, this is usually the medium shade. Shimmer or glitter is also often applied here.</a:t>
            </a:r>
          </a:p>
        </p:txBody>
      </p:sp>
      <p:sp>
        <p:nvSpPr>
          <p:cNvPr id="5" name="WRITE YOUR NICE…"/>
          <p:cNvSpPr/>
          <p:nvPr/>
        </p:nvSpPr>
        <p:spPr>
          <a:xfrm>
            <a:off x="2782455" y="394439"/>
            <a:ext cx="6985001" cy="982000"/>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gn="ctr">
              <a:lnSpc>
                <a:spcPct val="80000"/>
              </a:lnSpc>
              <a:defRPr sz="7200" spc="720">
                <a:solidFill>
                  <a:srgbClr val="151314"/>
                </a:solidFill>
                <a:latin typeface="+mj-lt"/>
                <a:ea typeface="+mj-ea"/>
                <a:cs typeface="+mj-cs"/>
                <a:sym typeface="Montserrat Bold"/>
              </a:defRPr>
            </a:pPr>
            <a:r>
              <a:rPr lang="en-US" sz="3600" dirty="0"/>
              <a:t>STEP 5:</a:t>
            </a:r>
          </a:p>
          <a:p>
            <a:pPr algn="ctr">
              <a:lnSpc>
                <a:spcPct val="80000"/>
              </a:lnSpc>
              <a:defRPr sz="7200" spc="720">
                <a:solidFill>
                  <a:srgbClr val="151314"/>
                </a:solidFill>
                <a:latin typeface="+mj-lt"/>
                <a:ea typeface="+mj-ea"/>
                <a:cs typeface="+mj-cs"/>
                <a:sym typeface="Montserrat Bold"/>
              </a:defRPr>
            </a:pPr>
            <a:r>
              <a:rPr lang="en-US" sz="3600" dirty="0"/>
              <a:t>MOBILE LID</a:t>
            </a:r>
            <a:endParaRPr sz="3600" dirty="0"/>
          </a:p>
        </p:txBody>
      </p:sp>
      <p:pic>
        <p:nvPicPr>
          <p:cNvPr id="9" name="Picture 8">
            <a:extLst>
              <a:ext uri="{FF2B5EF4-FFF2-40B4-BE49-F238E27FC236}">
                <a16:creationId xmlns:a16="http://schemas.microsoft.com/office/drawing/2014/main" id="{AD08E0FC-FBC1-264C-B0D7-18FA57D5853C}"/>
              </a:ext>
            </a:extLst>
          </p:cNvPr>
          <p:cNvPicPr>
            <a:picLocks noChangeAspect="1"/>
          </p:cNvPicPr>
          <p:nvPr/>
        </p:nvPicPr>
        <p:blipFill rotWithShape="1">
          <a:blip r:embed="rId2"/>
          <a:srcRect l="67427" t="33184" b="33184"/>
          <a:stretch/>
        </p:blipFill>
        <p:spPr>
          <a:xfrm>
            <a:off x="43440" y="1163880"/>
            <a:ext cx="4309395" cy="4449602"/>
          </a:xfrm>
          <a:prstGeom prst="ellipse">
            <a:avLst/>
          </a:prstGeom>
        </p:spPr>
      </p:pic>
      <p:sp>
        <p:nvSpPr>
          <p:cNvPr id="10" name="Rectangle 9">
            <a:extLst>
              <a:ext uri="{FF2B5EF4-FFF2-40B4-BE49-F238E27FC236}">
                <a16:creationId xmlns:a16="http://schemas.microsoft.com/office/drawing/2014/main" id="{8D61ED6C-08B7-6348-A698-E7FAC9AA57EA}"/>
              </a:ext>
            </a:extLst>
          </p:cNvPr>
          <p:cNvSpPr/>
          <p:nvPr/>
        </p:nvSpPr>
        <p:spPr>
          <a:xfrm>
            <a:off x="43440" y="6100270"/>
            <a:ext cx="4968695" cy="646331"/>
          </a:xfrm>
          <a:prstGeom prst="rect">
            <a:avLst/>
          </a:prstGeom>
        </p:spPr>
        <p:txBody>
          <a:bodyPr wrap="square">
            <a:spAutoFit/>
          </a:bodyPr>
          <a:lstStyle/>
          <a:p>
            <a:pPr algn="ctr"/>
            <a:r>
              <a:rPr lang="en-US" dirty="0">
                <a:solidFill>
                  <a:srgbClr val="1C1E21"/>
                </a:solidFill>
                <a:latin typeface="system-ui"/>
              </a:rPr>
              <a:t>Using  a flat shadow brush Pat “Pure” onto the center of the lid</a:t>
            </a:r>
            <a:endParaRPr lang="en-US" dirty="0"/>
          </a:p>
        </p:txBody>
      </p:sp>
      <p:sp>
        <p:nvSpPr>
          <p:cNvPr id="7" name="Oval 6">
            <a:extLst>
              <a:ext uri="{FF2B5EF4-FFF2-40B4-BE49-F238E27FC236}">
                <a16:creationId xmlns:a16="http://schemas.microsoft.com/office/drawing/2014/main" id="{3F222C0A-623D-5348-8F88-38AF505A4D89}"/>
              </a:ext>
            </a:extLst>
          </p:cNvPr>
          <p:cNvSpPr/>
          <p:nvPr/>
        </p:nvSpPr>
        <p:spPr>
          <a:xfrm>
            <a:off x="1759855" y="3256080"/>
            <a:ext cx="1022600" cy="94041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CEB05CA-3356-EB47-9BE6-FB8B3695F731}"/>
              </a:ext>
            </a:extLst>
          </p:cNvPr>
          <p:cNvSpPr txBox="1"/>
          <p:nvPr/>
        </p:nvSpPr>
        <p:spPr>
          <a:xfrm>
            <a:off x="0" y="9603"/>
            <a:ext cx="4849091" cy="769441"/>
          </a:xfrm>
          <a:prstGeom prst="rect">
            <a:avLst/>
          </a:prstGeom>
          <a:solidFill>
            <a:schemeClr val="tx1">
              <a:lumMod val="65000"/>
              <a:lumOff val="35000"/>
            </a:schemeClr>
          </a:solidFill>
        </p:spPr>
        <p:txBody>
          <a:bodyPr wrap="square" rtlCol="0">
            <a:spAutoFit/>
          </a:bodyPr>
          <a:lstStyle/>
          <a:p>
            <a:pPr algn="ctr"/>
            <a:r>
              <a:rPr lang="en-US" sz="4400" dirty="0">
                <a:solidFill>
                  <a:schemeClr val="bg2"/>
                </a:solidFill>
                <a:latin typeface="Baskerville" panose="02020502070401020303" pitchFamily="18" charset="0"/>
                <a:ea typeface="Baskerville" panose="02020502070401020303" pitchFamily="18" charset="0"/>
              </a:rPr>
              <a:t>Play it Safe</a:t>
            </a:r>
          </a:p>
        </p:txBody>
      </p:sp>
      <p:sp>
        <p:nvSpPr>
          <p:cNvPr id="11" name="TextBox 10">
            <a:extLst>
              <a:ext uri="{FF2B5EF4-FFF2-40B4-BE49-F238E27FC236}">
                <a16:creationId xmlns:a16="http://schemas.microsoft.com/office/drawing/2014/main" id="{9D39FE1A-16A3-1441-AED8-6B1622D46ACA}"/>
              </a:ext>
            </a:extLst>
          </p:cNvPr>
          <p:cNvSpPr txBox="1"/>
          <p:nvPr/>
        </p:nvSpPr>
        <p:spPr>
          <a:xfrm>
            <a:off x="7342911" y="9602"/>
            <a:ext cx="4849091" cy="769441"/>
          </a:xfrm>
          <a:prstGeom prst="rect">
            <a:avLst/>
          </a:prstGeom>
          <a:solidFill>
            <a:schemeClr val="tx1">
              <a:lumMod val="65000"/>
              <a:lumOff val="35000"/>
            </a:schemeClr>
          </a:solidFill>
        </p:spPr>
        <p:txBody>
          <a:bodyPr wrap="square" rtlCol="0">
            <a:spAutoFit/>
          </a:bodyPr>
          <a:lstStyle/>
          <a:p>
            <a:pPr algn="ctr"/>
            <a:r>
              <a:rPr lang="en-US" sz="4400" dirty="0">
                <a:solidFill>
                  <a:schemeClr val="bg2"/>
                </a:solidFill>
                <a:latin typeface="Baskerville" panose="02020502070401020303" pitchFamily="18" charset="0"/>
                <a:ea typeface="Baskerville" panose="02020502070401020303" pitchFamily="18" charset="0"/>
              </a:rPr>
              <a:t>Be Bold</a:t>
            </a:r>
          </a:p>
        </p:txBody>
      </p:sp>
      <p:pic>
        <p:nvPicPr>
          <p:cNvPr id="13" name="Picture 12">
            <a:extLst>
              <a:ext uri="{FF2B5EF4-FFF2-40B4-BE49-F238E27FC236}">
                <a16:creationId xmlns:a16="http://schemas.microsoft.com/office/drawing/2014/main" id="{ABCE1981-1E6E-9F40-9535-0FC919E0994A}"/>
              </a:ext>
            </a:extLst>
          </p:cNvPr>
          <p:cNvPicPr>
            <a:picLocks noChangeAspect="1"/>
          </p:cNvPicPr>
          <p:nvPr/>
        </p:nvPicPr>
        <p:blipFill rotWithShape="1">
          <a:blip r:embed="rId3"/>
          <a:srcRect l="68182" b="67442"/>
          <a:stretch/>
        </p:blipFill>
        <p:spPr>
          <a:xfrm flipH="1">
            <a:off x="7839165" y="1204199"/>
            <a:ext cx="4309395" cy="4449602"/>
          </a:xfrm>
          <a:prstGeom prst="ellipse">
            <a:avLst/>
          </a:prstGeom>
        </p:spPr>
      </p:pic>
      <p:sp>
        <p:nvSpPr>
          <p:cNvPr id="14" name="Oval 13">
            <a:extLst>
              <a:ext uri="{FF2B5EF4-FFF2-40B4-BE49-F238E27FC236}">
                <a16:creationId xmlns:a16="http://schemas.microsoft.com/office/drawing/2014/main" id="{86FED15B-D3B2-0F44-8F8B-EF45086D926D}"/>
              </a:ext>
            </a:extLst>
          </p:cNvPr>
          <p:cNvSpPr/>
          <p:nvPr/>
        </p:nvSpPr>
        <p:spPr>
          <a:xfrm>
            <a:off x="9482562" y="3457793"/>
            <a:ext cx="1022600" cy="94041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B89C03A-532B-E84F-9DF2-242CA690E1C5}"/>
              </a:ext>
            </a:extLst>
          </p:cNvPr>
          <p:cNvSpPr/>
          <p:nvPr/>
        </p:nvSpPr>
        <p:spPr>
          <a:xfrm>
            <a:off x="7179865" y="6068324"/>
            <a:ext cx="4968695" cy="646331"/>
          </a:xfrm>
          <a:prstGeom prst="rect">
            <a:avLst/>
          </a:prstGeom>
        </p:spPr>
        <p:txBody>
          <a:bodyPr wrap="square">
            <a:spAutoFit/>
          </a:bodyPr>
          <a:lstStyle/>
          <a:p>
            <a:pPr algn="ctr"/>
            <a:r>
              <a:rPr lang="en-US" dirty="0">
                <a:solidFill>
                  <a:srgbClr val="1C1E21"/>
                </a:solidFill>
                <a:latin typeface="system-ui"/>
              </a:rPr>
              <a:t>Using  a flat shadow brush </a:t>
            </a:r>
            <a:r>
              <a:rPr lang="en-US" dirty="0"/>
              <a:t>Pat “Cleopatra” onto the center of the lid</a:t>
            </a:r>
          </a:p>
        </p:txBody>
      </p:sp>
    </p:spTree>
    <p:extLst>
      <p:ext uri="{BB962C8B-B14F-4D97-AF65-F5344CB8AC3E}">
        <p14:creationId xmlns:p14="http://schemas.microsoft.com/office/powerpoint/2010/main" val="166980807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20"/>
          </p:nvPr>
        </p:nvPicPr>
        <p:blipFill rotWithShape="1">
          <a:blip r:embed="rId2">
            <a:extLst>
              <a:ext uri="{28A0092B-C50C-407E-A947-70E740481C1C}">
                <a14:useLocalDpi xmlns:a14="http://schemas.microsoft.com/office/drawing/2010/main" val="0"/>
              </a:ext>
            </a:extLst>
          </a:blip>
          <a:srcRect l="-1" r="-1" b="15626"/>
          <a:stretch/>
        </p:blipFill>
        <p:spPr>
          <a:xfrm>
            <a:off x="0" y="0"/>
            <a:ext cx="12191999" cy="6858000"/>
          </a:xfrm>
        </p:spPr>
      </p:pic>
      <p:sp>
        <p:nvSpPr>
          <p:cNvPr id="3" name="Rechteck"/>
          <p:cNvSpPr/>
          <p:nvPr/>
        </p:nvSpPr>
        <p:spPr>
          <a:xfrm>
            <a:off x="7258812" y="4596057"/>
            <a:ext cx="4457699" cy="1634658"/>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p>
        </p:txBody>
      </p:sp>
      <p:sp>
        <p:nvSpPr>
          <p:cNvPr id="5" name="BREAK SECTION"/>
          <p:cNvSpPr/>
          <p:nvPr/>
        </p:nvSpPr>
        <p:spPr>
          <a:xfrm>
            <a:off x="4998212" y="5020008"/>
            <a:ext cx="9093199" cy="989758"/>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nSpc>
                <a:spcPct val="80000"/>
              </a:lnSpc>
              <a:defRPr sz="7200" spc="720">
                <a:solidFill>
                  <a:srgbClr val="151314"/>
                </a:solidFill>
                <a:latin typeface="+mj-lt"/>
                <a:ea typeface="+mj-ea"/>
                <a:cs typeface="+mj-cs"/>
                <a:sym typeface="Montserrat Bold"/>
              </a:defRPr>
            </a:lvl1pPr>
          </a:lstStyle>
          <a:p>
            <a:pPr algn="ctr"/>
            <a:r>
              <a:rPr lang="en-US" sz="3600" dirty="0">
                <a:solidFill>
                  <a:schemeClr val="bg1"/>
                </a:solidFill>
              </a:rPr>
              <a:t>EYE LINER </a:t>
            </a:r>
          </a:p>
          <a:p>
            <a:pPr algn="ctr"/>
            <a:r>
              <a:rPr lang="en-US" sz="3600" dirty="0">
                <a:solidFill>
                  <a:schemeClr val="bg1"/>
                </a:solidFill>
              </a:rPr>
              <a:t>OPTIONS</a:t>
            </a:r>
            <a:endParaRPr sz="3600" dirty="0">
              <a:solidFill>
                <a:schemeClr val="bg1"/>
              </a:solidFill>
            </a:endParaRPr>
          </a:p>
        </p:txBody>
      </p:sp>
    </p:spTree>
    <p:extLst>
      <p:ext uri="{BB962C8B-B14F-4D97-AF65-F5344CB8AC3E}">
        <p14:creationId xmlns:p14="http://schemas.microsoft.com/office/powerpoint/2010/main" val="248555821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resda etoa jasom osdoma."/>
          <p:cNvSpPr/>
          <p:nvPr/>
        </p:nvSpPr>
        <p:spPr>
          <a:xfrm>
            <a:off x="6398311" y="1036236"/>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$22.50</a:t>
            </a:r>
            <a:endParaRPr sz="1800" dirty="0">
              <a:solidFill>
                <a:schemeClr val="tx1">
                  <a:lumMod val="85000"/>
                  <a:lumOff val="15000"/>
                </a:schemeClr>
              </a:solidFill>
            </a:endParaRPr>
          </a:p>
        </p:txBody>
      </p:sp>
      <p:sp>
        <p:nvSpPr>
          <p:cNvPr id="18" name="Rechteck"/>
          <p:cNvSpPr/>
          <p:nvPr/>
        </p:nvSpPr>
        <p:spPr>
          <a:xfrm>
            <a:off x="645617" y="952500"/>
            <a:ext cx="56132" cy="2311154"/>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23" name="MODERN…"/>
          <p:cNvSpPr/>
          <p:nvPr/>
        </p:nvSpPr>
        <p:spPr>
          <a:xfrm>
            <a:off x="1270000" y="1040334"/>
            <a:ext cx="3991810" cy="53553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Motives</a:t>
            </a:r>
            <a:endParaRPr sz="3600" dirty="0"/>
          </a:p>
        </p:txBody>
      </p:sp>
      <p:sp>
        <p:nvSpPr>
          <p:cNvPr id="24" name="From modern clean creative design."/>
          <p:cNvSpPr/>
          <p:nvPr/>
        </p:nvSpPr>
        <p:spPr>
          <a:xfrm>
            <a:off x="1274878" y="2801989"/>
            <a:ext cx="3175050" cy="461665"/>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defRPr sz="4800">
                <a:solidFill>
                  <a:srgbClr val="595457"/>
                </a:solidFill>
                <a:latin typeface="Montserrat Light"/>
                <a:ea typeface="Montserrat Light"/>
                <a:cs typeface="Montserrat Light"/>
                <a:sym typeface="Montserrat Light"/>
              </a:defRPr>
            </a:lvl1pPr>
          </a:lstStyle>
          <a:p>
            <a:r>
              <a:rPr lang="en-US" sz="2400" dirty="0"/>
              <a:t>Code Varies</a:t>
            </a:r>
          </a:p>
        </p:txBody>
      </p:sp>
      <p:sp>
        <p:nvSpPr>
          <p:cNvPr id="25" name="MODERN…"/>
          <p:cNvSpPr/>
          <p:nvPr/>
        </p:nvSpPr>
        <p:spPr>
          <a:xfrm>
            <a:off x="1269999" y="1580610"/>
            <a:ext cx="4560062" cy="552139"/>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err="1">
                <a:solidFill>
                  <a:srgbClr val="151314"/>
                </a:solidFill>
                <a:sym typeface="Montserrat Bold"/>
              </a:rPr>
              <a:t>Khol</a:t>
            </a:r>
            <a:endParaRPr lang="en-US" sz="3600" spc="720" dirty="0">
              <a:solidFill>
                <a:srgbClr val="151314"/>
              </a:solidFill>
              <a:sym typeface="Montserrat Bold"/>
            </a:endParaRPr>
          </a:p>
        </p:txBody>
      </p:sp>
      <p:sp>
        <p:nvSpPr>
          <p:cNvPr id="35" name="Rechteck"/>
          <p:cNvSpPr/>
          <p:nvPr/>
        </p:nvSpPr>
        <p:spPr>
          <a:xfrm>
            <a:off x="0" y="-22018"/>
            <a:ext cx="12192000" cy="383174"/>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p>
        </p:txBody>
      </p:sp>
      <p:sp>
        <p:nvSpPr>
          <p:cNvPr id="26" name="Emod tempor invidunt the indoc magoms otmo vero eos et accusam eto drer justo dresa them fosduo dolores etoma jamos rebum. Steo clitan is kuasd fruda gubergren, vero eos ets acusam etosma."/>
          <p:cNvSpPr/>
          <p:nvPr/>
        </p:nvSpPr>
        <p:spPr>
          <a:xfrm>
            <a:off x="6398311" y="1647001"/>
            <a:ext cx="5542942" cy="2456057"/>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marL="285750" indent="-285750">
              <a:buFont typeface="Arial" charset="0"/>
              <a:buChar char="•"/>
            </a:pPr>
            <a:r>
              <a:rPr lang="en-US" sz="1600" dirty="0"/>
              <a:t>Mineral-based formula with smooth and creamy texture that glides on the eye with ease</a:t>
            </a:r>
          </a:p>
          <a:p>
            <a:pPr marL="285750" indent="-285750">
              <a:buFont typeface="Arial" charset="0"/>
              <a:buChar char="•"/>
            </a:pPr>
            <a:r>
              <a:rPr lang="en-US" sz="1600" dirty="0"/>
              <a:t>Intensely pigmented, luscious </a:t>
            </a:r>
            <a:r>
              <a:rPr lang="en-US" sz="1600" dirty="0" err="1"/>
              <a:t>colours</a:t>
            </a:r>
            <a:r>
              <a:rPr lang="en-US" sz="1600" dirty="0"/>
              <a:t> that define and shade the eyes</a:t>
            </a:r>
          </a:p>
          <a:p>
            <a:pPr marL="285750" indent="-285750">
              <a:buFont typeface="Arial" charset="0"/>
              <a:buChar char="•"/>
            </a:pPr>
            <a:r>
              <a:rPr lang="en-US" sz="1600" dirty="0"/>
              <a:t>Long-lasting wear</a:t>
            </a:r>
          </a:p>
          <a:p>
            <a:pPr marL="285750" indent="-285750">
              <a:buFont typeface="Arial" charset="0"/>
              <a:buChar char="•"/>
            </a:pPr>
            <a:r>
              <a:rPr lang="en-US" sz="1600" dirty="0"/>
              <a:t>Crayon applicator glides with ease</a:t>
            </a:r>
          </a:p>
          <a:p>
            <a:pPr marL="285750" indent="-285750">
              <a:buFont typeface="Arial" charset="0"/>
              <a:buChar char="•"/>
            </a:pPr>
            <a:r>
              <a:rPr lang="en-US" sz="1600" dirty="0"/>
              <a:t>Creates precise or blended lines for captivating eyes</a:t>
            </a:r>
          </a:p>
          <a:p>
            <a:pPr marL="285750" indent="-285750">
              <a:buFont typeface="Arial" charset="0"/>
              <a:buChar char="•"/>
            </a:pPr>
            <a:r>
              <a:rPr lang="en-US" sz="1600" dirty="0"/>
              <a:t>Ideal for natural or </a:t>
            </a:r>
            <a:r>
              <a:rPr lang="en-US" sz="1600" dirty="0" err="1"/>
              <a:t>smokey</a:t>
            </a:r>
            <a:r>
              <a:rPr lang="en-US" sz="1600" dirty="0"/>
              <a:t> eye looks</a:t>
            </a:r>
          </a:p>
        </p:txBody>
      </p:sp>
      <p:sp>
        <p:nvSpPr>
          <p:cNvPr id="34" name="MODERN…"/>
          <p:cNvSpPr/>
          <p:nvPr/>
        </p:nvSpPr>
        <p:spPr>
          <a:xfrm>
            <a:off x="1270000" y="2135858"/>
            <a:ext cx="3991811" cy="53553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Eyeliner</a:t>
            </a:r>
            <a:endParaRPr sz="36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0483" r="25506"/>
          <a:stretch/>
        </p:blipFill>
        <p:spPr>
          <a:xfrm>
            <a:off x="10261834" y="4555549"/>
            <a:ext cx="576072" cy="2399181"/>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0692" r="26440"/>
          <a:stretch/>
        </p:blipFill>
        <p:spPr>
          <a:xfrm>
            <a:off x="9249101" y="4539507"/>
            <a:ext cx="548640" cy="239918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0272" r="25336"/>
          <a:stretch/>
        </p:blipFill>
        <p:spPr>
          <a:xfrm>
            <a:off x="8239548" y="4539506"/>
            <a:ext cx="585216" cy="2399181"/>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51778" r="26254"/>
          <a:stretch/>
        </p:blipFill>
        <p:spPr>
          <a:xfrm>
            <a:off x="7263047" y="4539507"/>
            <a:ext cx="527051" cy="2399181"/>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51629" r="24349"/>
          <a:stretch/>
        </p:blipFill>
        <p:spPr>
          <a:xfrm>
            <a:off x="6248566" y="4539506"/>
            <a:ext cx="576324" cy="2399181"/>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51205" r="26845"/>
          <a:stretch/>
        </p:blipFill>
        <p:spPr>
          <a:xfrm>
            <a:off x="5220443" y="4539506"/>
            <a:ext cx="526618" cy="2399181"/>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50166" r="24052"/>
          <a:stretch/>
        </p:blipFill>
        <p:spPr>
          <a:xfrm>
            <a:off x="4186518" y="4539506"/>
            <a:ext cx="618543" cy="2399181"/>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l="50075" r="27063"/>
          <a:stretch/>
        </p:blipFill>
        <p:spPr>
          <a:xfrm>
            <a:off x="3170902" y="4539506"/>
            <a:ext cx="548488" cy="2399181"/>
          </a:xfrm>
          <a:prstGeom prst="rect">
            <a:avLst/>
          </a:prstGeom>
        </p:spPr>
      </p:pic>
      <p:pic>
        <p:nvPicPr>
          <p:cNvPr id="10" name="Picture 9"/>
          <p:cNvPicPr>
            <a:picLocks noChangeAspect="1"/>
          </p:cNvPicPr>
          <p:nvPr/>
        </p:nvPicPr>
        <p:blipFill rotWithShape="1">
          <a:blip r:embed="rId10">
            <a:extLst>
              <a:ext uri="{28A0092B-C50C-407E-A947-70E740481C1C}">
                <a14:useLocalDpi xmlns:a14="http://schemas.microsoft.com/office/drawing/2010/main" val="0"/>
              </a:ext>
            </a:extLst>
          </a:blip>
          <a:srcRect l="50518" r="26614"/>
          <a:stretch/>
        </p:blipFill>
        <p:spPr>
          <a:xfrm>
            <a:off x="2178106" y="4539506"/>
            <a:ext cx="548640" cy="2399181"/>
          </a:xfrm>
          <a:prstGeom prst="rect">
            <a:avLst/>
          </a:prstGeom>
        </p:spPr>
      </p:pic>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50000" r="24841"/>
          <a:stretch/>
        </p:blipFill>
        <p:spPr>
          <a:xfrm>
            <a:off x="1161184" y="4539506"/>
            <a:ext cx="603608" cy="2399181"/>
          </a:xfrm>
          <a:prstGeom prst="rect">
            <a:avLst/>
          </a:prstGeom>
        </p:spPr>
      </p:pic>
    </p:spTree>
    <p:extLst>
      <p:ext uri="{BB962C8B-B14F-4D97-AF65-F5344CB8AC3E}">
        <p14:creationId xmlns:p14="http://schemas.microsoft.com/office/powerpoint/2010/main" val="14041933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mod tempor invidunt the indoc magoms otmo vero eos et accusam eto drer justo dresa them fosduo dolores etoma jamos rebum. Steo clitan is kuasd fruda gubergren, vero eos ets acusam etosma."/>
          <p:cNvSpPr/>
          <p:nvPr/>
        </p:nvSpPr>
        <p:spPr>
          <a:xfrm>
            <a:off x="1269998" y="4635384"/>
            <a:ext cx="5523136" cy="1569660"/>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marL="285750" indent="-285750">
              <a:buFont typeface="Arial" charset="0"/>
              <a:buChar char="•"/>
            </a:pPr>
            <a:r>
              <a:rPr lang="en-US" sz="1600" dirty="0"/>
              <a:t>Waterproof, long-lasting formula</a:t>
            </a:r>
          </a:p>
          <a:p>
            <a:pPr marL="285750" indent="-285750">
              <a:buFont typeface="Arial" charset="0"/>
              <a:buChar char="•"/>
            </a:pPr>
            <a:r>
              <a:rPr lang="en-US" sz="1600" dirty="0"/>
              <a:t>Velvet touch precision tip for accurate application</a:t>
            </a:r>
          </a:p>
          <a:p>
            <a:pPr marL="285750" indent="-285750">
              <a:buFont typeface="Arial" charset="0"/>
              <a:buChar char="•"/>
            </a:pPr>
            <a:r>
              <a:rPr lang="en-US" sz="1600" dirty="0"/>
              <a:t>Will not scratch, tug or slip</a:t>
            </a:r>
          </a:p>
          <a:p>
            <a:pPr marL="285750" indent="-285750">
              <a:buFont typeface="Arial" charset="0"/>
              <a:buChar char="•"/>
            </a:pPr>
            <a:r>
              <a:rPr lang="en-US" sz="1600" dirty="0"/>
              <a:t>Available in neutral </a:t>
            </a:r>
            <a:r>
              <a:rPr lang="en-US" sz="1600" dirty="0" err="1"/>
              <a:t>colours</a:t>
            </a:r>
            <a:r>
              <a:rPr lang="en-US" sz="1600" dirty="0"/>
              <a:t> that will enhance your eyes’ natural beauty</a:t>
            </a:r>
          </a:p>
        </p:txBody>
      </p:sp>
      <p:sp>
        <p:nvSpPr>
          <p:cNvPr id="18" name="Rechteck"/>
          <p:cNvSpPr/>
          <p:nvPr/>
        </p:nvSpPr>
        <p:spPr>
          <a:xfrm>
            <a:off x="645617" y="952500"/>
            <a:ext cx="56132" cy="2311154"/>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23" name="MODERN…"/>
          <p:cNvSpPr/>
          <p:nvPr/>
        </p:nvSpPr>
        <p:spPr>
          <a:xfrm>
            <a:off x="1269999" y="1040334"/>
            <a:ext cx="4494755" cy="53553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a:t>Motives Luxe</a:t>
            </a:r>
            <a:endParaRPr sz="3600" dirty="0"/>
          </a:p>
        </p:txBody>
      </p:sp>
      <p:sp>
        <p:nvSpPr>
          <p:cNvPr id="24" name="From modern clean creative design."/>
          <p:cNvSpPr/>
          <p:nvPr/>
        </p:nvSpPr>
        <p:spPr>
          <a:xfrm>
            <a:off x="1274878" y="2801989"/>
            <a:ext cx="3986932" cy="461665"/>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defRPr sz="4800">
                <a:solidFill>
                  <a:srgbClr val="595457"/>
                </a:solidFill>
                <a:latin typeface="Montserrat Light"/>
                <a:ea typeface="Montserrat Light"/>
                <a:cs typeface="Montserrat Light"/>
                <a:sym typeface="Montserrat Light"/>
              </a:defRPr>
            </a:lvl1pPr>
          </a:lstStyle>
          <a:p>
            <a:r>
              <a:rPr lang="en-US" sz="2400" dirty="0"/>
              <a:t>Jet Black</a:t>
            </a:r>
            <a:r>
              <a:rPr lang="mr-IN" sz="2400" dirty="0"/>
              <a:t>–</a:t>
            </a:r>
            <a:r>
              <a:rPr lang="en-US" sz="2400" dirty="0"/>
              <a:t> 723ELP</a:t>
            </a:r>
          </a:p>
        </p:txBody>
      </p:sp>
      <p:sp>
        <p:nvSpPr>
          <p:cNvPr id="25" name="MODERN…"/>
          <p:cNvSpPr/>
          <p:nvPr/>
        </p:nvSpPr>
        <p:spPr>
          <a:xfrm>
            <a:off x="1269999" y="1588914"/>
            <a:ext cx="3991811" cy="53553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Precision</a:t>
            </a:r>
            <a:endParaRPr sz="3600" dirty="0"/>
          </a:p>
        </p:txBody>
      </p:sp>
      <p:sp>
        <p:nvSpPr>
          <p:cNvPr id="32" name="MODERN…"/>
          <p:cNvSpPr/>
          <p:nvPr/>
        </p:nvSpPr>
        <p:spPr>
          <a:xfrm>
            <a:off x="1270000" y="2130344"/>
            <a:ext cx="3991811" cy="546560"/>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Eye Line</a:t>
            </a:r>
            <a:endParaRPr sz="3600" dirty="0"/>
          </a:p>
        </p:txBody>
      </p:sp>
      <p:sp>
        <p:nvSpPr>
          <p:cNvPr id="35" name="Rechteck"/>
          <p:cNvSpPr/>
          <p:nvPr/>
        </p:nvSpPr>
        <p:spPr>
          <a:xfrm>
            <a:off x="0" y="-22018"/>
            <a:ext cx="12192000" cy="383174"/>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p>
        </p:txBody>
      </p:sp>
      <p:sp>
        <p:nvSpPr>
          <p:cNvPr id="19" name="Dresda etoa jasom osdoma."/>
          <p:cNvSpPr/>
          <p:nvPr/>
        </p:nvSpPr>
        <p:spPr>
          <a:xfrm>
            <a:off x="1269998" y="3388739"/>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$20.75</a:t>
            </a:r>
            <a:endParaRPr sz="1800" dirty="0">
              <a:solidFill>
                <a:schemeClr val="tx1">
                  <a:lumMod val="85000"/>
                  <a:lumOff val="15000"/>
                </a:schemeClr>
              </a:solidFill>
            </a:endParaRPr>
          </a:p>
        </p:txBody>
      </p:sp>
      <p:pic>
        <p:nvPicPr>
          <p:cNvPr id="2" name="Picture 1"/>
          <p:cNvPicPr>
            <a:picLocks noChangeAspect="1"/>
          </p:cNvPicPr>
          <p:nvPr/>
        </p:nvPicPr>
        <p:blipFill rotWithShape="1">
          <a:blip r:embed="rId2"/>
          <a:srcRect l="34514" r="33007"/>
          <a:stretch/>
        </p:blipFill>
        <p:spPr>
          <a:xfrm>
            <a:off x="8939190" y="1778000"/>
            <a:ext cx="1649896" cy="5080000"/>
          </a:xfrm>
          <a:prstGeom prst="rect">
            <a:avLst/>
          </a:prstGeom>
        </p:spPr>
      </p:pic>
    </p:spTree>
    <p:extLst>
      <p:ext uri="{BB962C8B-B14F-4D97-AF65-F5344CB8AC3E}">
        <p14:creationId xmlns:p14="http://schemas.microsoft.com/office/powerpoint/2010/main" val="51520782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mod tempor invidunt the indoc magoms otmo vero eos et accusam eto drer justo dresa them fosduo dolores etoma jamos rebum. Steo clitan is kuasd fruda gubergren, vero eos ets acusam etosma."/>
          <p:cNvSpPr/>
          <p:nvPr/>
        </p:nvSpPr>
        <p:spPr>
          <a:xfrm>
            <a:off x="1269997" y="4532779"/>
            <a:ext cx="6005445" cy="186512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marL="285750" indent="-285750">
              <a:buFont typeface="Arial" charset="0"/>
              <a:buChar char="•"/>
            </a:pPr>
            <a:r>
              <a:rPr lang="en-US" sz="1600" dirty="0"/>
              <a:t>Delivers a luxurious, silky smooth application </a:t>
            </a:r>
            <a:br>
              <a:rPr lang="en-US" sz="1600" dirty="0"/>
            </a:br>
            <a:r>
              <a:rPr lang="en-US" sz="1600" dirty="0"/>
              <a:t>with a simple swipe of the brush</a:t>
            </a:r>
          </a:p>
          <a:p>
            <a:pPr marL="285750" indent="-285750">
              <a:buFont typeface="Arial" charset="0"/>
              <a:buChar char="•"/>
            </a:pPr>
            <a:r>
              <a:rPr lang="en-US" sz="1600" dirty="0"/>
              <a:t>Natural mineral pigments balance and maintain healthy skin while providing long wear</a:t>
            </a:r>
          </a:p>
          <a:p>
            <a:pPr marL="285750" indent="-285750">
              <a:buFont typeface="Arial" charset="0"/>
              <a:buChar char="•"/>
            </a:pPr>
            <a:r>
              <a:rPr lang="en-US" sz="1600" dirty="0"/>
              <a:t>Available in neutral </a:t>
            </a:r>
            <a:r>
              <a:rPr lang="en-US" sz="1600" dirty="0" err="1"/>
              <a:t>colours</a:t>
            </a:r>
            <a:r>
              <a:rPr lang="en-US" sz="1600" dirty="0"/>
              <a:t> with a </a:t>
            </a:r>
            <a:r>
              <a:rPr lang="en-US" sz="1600" dirty="0" err="1"/>
              <a:t>pearlised</a:t>
            </a:r>
            <a:r>
              <a:rPr lang="en-US" sz="1600" dirty="0"/>
              <a:t> finish and rich application that are talc, paraben and fragrance free</a:t>
            </a:r>
          </a:p>
        </p:txBody>
      </p:sp>
      <p:sp>
        <p:nvSpPr>
          <p:cNvPr id="18" name="Rechteck"/>
          <p:cNvSpPr/>
          <p:nvPr/>
        </p:nvSpPr>
        <p:spPr>
          <a:xfrm>
            <a:off x="645617" y="952500"/>
            <a:ext cx="56132" cy="2311154"/>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23" name="MODERN…"/>
          <p:cNvSpPr/>
          <p:nvPr/>
        </p:nvSpPr>
        <p:spPr>
          <a:xfrm>
            <a:off x="1270000" y="1038699"/>
            <a:ext cx="3179928" cy="538802"/>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Motives</a:t>
            </a:r>
            <a:endParaRPr sz="3600" dirty="0"/>
          </a:p>
        </p:txBody>
      </p:sp>
      <p:sp>
        <p:nvSpPr>
          <p:cNvPr id="25" name="MODERN…"/>
          <p:cNvSpPr/>
          <p:nvPr/>
        </p:nvSpPr>
        <p:spPr>
          <a:xfrm>
            <a:off x="1269999" y="1588914"/>
            <a:ext cx="3991811" cy="53553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Mineral Gel</a:t>
            </a:r>
            <a:endParaRPr sz="3600" dirty="0"/>
          </a:p>
        </p:txBody>
      </p:sp>
      <p:sp>
        <p:nvSpPr>
          <p:cNvPr id="32" name="MODERN…"/>
          <p:cNvSpPr/>
          <p:nvPr/>
        </p:nvSpPr>
        <p:spPr>
          <a:xfrm>
            <a:off x="1270000" y="2135858"/>
            <a:ext cx="3991811" cy="53553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Eyeliner</a:t>
            </a:r>
            <a:endParaRPr sz="3600" dirty="0"/>
          </a:p>
        </p:txBody>
      </p:sp>
      <p:sp>
        <p:nvSpPr>
          <p:cNvPr id="35" name="Rechteck"/>
          <p:cNvSpPr/>
          <p:nvPr/>
        </p:nvSpPr>
        <p:spPr>
          <a:xfrm>
            <a:off x="0" y="-22018"/>
            <a:ext cx="12192000" cy="383174"/>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p>
        </p:txBody>
      </p:sp>
      <p:sp>
        <p:nvSpPr>
          <p:cNvPr id="19" name="Dresda etoa jasom osdoma."/>
          <p:cNvSpPr/>
          <p:nvPr/>
        </p:nvSpPr>
        <p:spPr>
          <a:xfrm>
            <a:off x="1269997" y="3746700"/>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$23.50</a:t>
            </a:r>
            <a:endParaRPr sz="1800" dirty="0">
              <a:solidFill>
                <a:schemeClr val="tx1">
                  <a:lumMod val="85000"/>
                  <a:lumOff val="15000"/>
                </a:schemeClr>
              </a:solidFill>
            </a:endParaRPr>
          </a:p>
        </p:txBody>
      </p:sp>
      <p:sp>
        <p:nvSpPr>
          <p:cNvPr id="12" name="From modern clean creative design."/>
          <p:cNvSpPr/>
          <p:nvPr/>
        </p:nvSpPr>
        <p:spPr>
          <a:xfrm>
            <a:off x="1274878" y="3211723"/>
            <a:ext cx="4710222" cy="461665"/>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defRPr sz="4800">
                <a:solidFill>
                  <a:srgbClr val="595457"/>
                </a:solidFill>
                <a:latin typeface="Montserrat Light"/>
                <a:ea typeface="Montserrat Light"/>
                <a:cs typeface="Montserrat Light"/>
                <a:sym typeface="Montserrat Light"/>
              </a:defRPr>
            </a:lvl1pPr>
          </a:lstStyle>
          <a:p>
            <a:r>
              <a:rPr lang="en-US" sz="2400" dirty="0"/>
              <a:t>Little Black Dress </a:t>
            </a:r>
            <a:r>
              <a:rPr lang="mr-IN" sz="2400" dirty="0"/>
              <a:t>–</a:t>
            </a:r>
            <a:r>
              <a:rPr lang="en-US" sz="2400" dirty="0"/>
              <a:t> 7002GEL2</a:t>
            </a:r>
          </a:p>
        </p:txBody>
      </p:sp>
      <p:pic>
        <p:nvPicPr>
          <p:cNvPr id="1026" name="Picture 2" descr="https://images.shop.com/sku/7002gel2/400/little-black-dress.jpg?country=A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1071" y="2624455"/>
            <a:ext cx="4233545" cy="423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11719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osduo doloresos rebum. Steo clita kuasd fruda gubergren, nosotra seada meram takimata sanctus est Lorem sus At vero eos et accusam eto justo fosduo dolores etoma jam rebum. Steot clita kuasd gubergren, nosotrad sea takimata sanctus est Lorem ipsdrin for the druamet."/>
          <p:cNvSpPr/>
          <p:nvPr/>
        </p:nvSpPr>
        <p:spPr>
          <a:xfrm>
            <a:off x="978569" y="2545182"/>
            <a:ext cx="3884781" cy="1626279"/>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marL="285750" indent="-285750">
              <a:buFont typeface="Arial" charset="0"/>
              <a:buChar char="•"/>
            </a:pPr>
            <a:r>
              <a:rPr lang="en-US" sz="1400" dirty="0"/>
              <a:t>Eyeliner can be drawn above upper lashes, below lower lashes or both, even on the water lines of your eyes. Its primary purpose is to make the lashes look lush, but it also draws attention to the eye and can enhance or even change the eye's shape.</a:t>
            </a:r>
          </a:p>
        </p:txBody>
      </p:sp>
      <p:sp>
        <p:nvSpPr>
          <p:cNvPr id="5" name="WRITE YOUR NICE…"/>
          <p:cNvSpPr/>
          <p:nvPr/>
        </p:nvSpPr>
        <p:spPr>
          <a:xfrm>
            <a:off x="1112183" y="878692"/>
            <a:ext cx="6985001" cy="989758"/>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STEP 6:</a:t>
            </a:r>
          </a:p>
          <a:p>
            <a:pPr algn="l">
              <a:lnSpc>
                <a:spcPct val="80000"/>
              </a:lnSpc>
              <a:defRPr sz="7200" spc="720">
                <a:solidFill>
                  <a:srgbClr val="151314"/>
                </a:solidFill>
                <a:latin typeface="+mj-lt"/>
                <a:ea typeface="+mj-ea"/>
                <a:cs typeface="+mj-cs"/>
                <a:sym typeface="Montserrat Bold"/>
              </a:defRPr>
            </a:pPr>
            <a:r>
              <a:rPr lang="en-US" sz="3600" dirty="0"/>
              <a:t>APPLY EYELINER</a:t>
            </a:r>
            <a:endParaRPr sz="3600" dirty="0"/>
          </a:p>
        </p:txBody>
      </p:sp>
      <p:pic>
        <p:nvPicPr>
          <p:cNvPr id="8" name="Picture 7">
            <a:extLst>
              <a:ext uri="{FF2B5EF4-FFF2-40B4-BE49-F238E27FC236}">
                <a16:creationId xmlns:a16="http://schemas.microsoft.com/office/drawing/2014/main" id="{97B4E237-BC91-924D-BE33-3AE15FB91228}"/>
              </a:ext>
            </a:extLst>
          </p:cNvPr>
          <p:cNvPicPr>
            <a:picLocks noChangeAspect="1"/>
          </p:cNvPicPr>
          <p:nvPr/>
        </p:nvPicPr>
        <p:blipFill rotWithShape="1">
          <a:blip r:embed="rId2">
            <a:extLst>
              <a:ext uri="{28A0092B-C50C-407E-A947-70E740481C1C}">
                <a14:useLocalDpi xmlns:a14="http://schemas.microsoft.com/office/drawing/2010/main" val="0"/>
              </a:ext>
            </a:extLst>
          </a:blip>
          <a:srcRect b="11921"/>
          <a:stretch/>
        </p:blipFill>
        <p:spPr>
          <a:xfrm>
            <a:off x="6779241" y="-28239"/>
            <a:ext cx="3884781" cy="6914477"/>
          </a:xfrm>
          <a:prstGeom prst="rect">
            <a:avLst/>
          </a:prstGeom>
        </p:spPr>
      </p:pic>
    </p:spTree>
    <p:extLst>
      <p:ext uri="{BB962C8B-B14F-4D97-AF65-F5344CB8AC3E}">
        <p14:creationId xmlns:p14="http://schemas.microsoft.com/office/powerpoint/2010/main" val="174947139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descr="A picture containing indoor, table, purple&#10;&#10;Description automatically generated">
            <a:extLst>
              <a:ext uri="{FF2B5EF4-FFF2-40B4-BE49-F238E27FC236}">
                <a16:creationId xmlns:a16="http://schemas.microsoft.com/office/drawing/2014/main" id="{057798F6-A22F-C548-8E0C-74D8E24901CB}"/>
              </a:ext>
            </a:extLst>
          </p:cNvPr>
          <p:cNvPicPr>
            <a:picLocks noGrp="1" noChangeAspect="1"/>
          </p:cNvPicPr>
          <p:nvPr>
            <p:ph type="pic" sz="quarter" idx="20"/>
          </p:nvPr>
        </p:nvPicPr>
        <p:blipFill>
          <a:blip r:embed="rId2"/>
          <a:srcRect l="5509" r="5509"/>
          <a:stretch>
            <a:fillRect/>
          </a:stretch>
        </p:blipFill>
        <p:spPr/>
      </p:pic>
      <p:sp>
        <p:nvSpPr>
          <p:cNvPr id="5" name="Rechteck">
            <a:extLst>
              <a:ext uri="{FF2B5EF4-FFF2-40B4-BE49-F238E27FC236}">
                <a16:creationId xmlns:a16="http://schemas.microsoft.com/office/drawing/2014/main" id="{CC87C65A-C9FF-B046-9499-8EC4874ACBA6}"/>
              </a:ext>
            </a:extLst>
          </p:cNvPr>
          <p:cNvSpPr/>
          <p:nvPr/>
        </p:nvSpPr>
        <p:spPr>
          <a:xfrm>
            <a:off x="802595" y="2310057"/>
            <a:ext cx="4457699" cy="1634658"/>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p>
        </p:txBody>
      </p:sp>
      <p:sp>
        <p:nvSpPr>
          <p:cNvPr id="6" name="BREAK SECTION">
            <a:extLst>
              <a:ext uri="{FF2B5EF4-FFF2-40B4-BE49-F238E27FC236}">
                <a16:creationId xmlns:a16="http://schemas.microsoft.com/office/drawing/2014/main" id="{6D52CCFD-32D7-3E45-968E-76A663A09964}"/>
              </a:ext>
            </a:extLst>
          </p:cNvPr>
          <p:cNvSpPr/>
          <p:nvPr/>
        </p:nvSpPr>
        <p:spPr>
          <a:xfrm>
            <a:off x="-1404320" y="2632474"/>
            <a:ext cx="9093199" cy="989823"/>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nSpc>
                <a:spcPct val="80000"/>
              </a:lnSpc>
              <a:defRPr sz="7200" spc="720">
                <a:solidFill>
                  <a:srgbClr val="151314"/>
                </a:solidFill>
                <a:latin typeface="+mj-lt"/>
                <a:ea typeface="+mj-ea"/>
                <a:cs typeface="+mj-cs"/>
                <a:sym typeface="Montserrat Bold"/>
              </a:defRPr>
            </a:lvl1pPr>
          </a:lstStyle>
          <a:p>
            <a:pPr algn="ctr"/>
            <a:r>
              <a:rPr lang="en-US" sz="3600" dirty="0">
                <a:solidFill>
                  <a:schemeClr val="bg1"/>
                </a:solidFill>
              </a:rPr>
              <a:t>PREPARATION</a:t>
            </a:r>
          </a:p>
          <a:p>
            <a:pPr algn="ctr"/>
            <a:r>
              <a:rPr lang="en-US" sz="3600" dirty="0">
                <a:solidFill>
                  <a:schemeClr val="bg1"/>
                </a:solidFill>
              </a:rPr>
              <a:t>is KEY</a:t>
            </a:r>
            <a:endParaRPr sz="3600" dirty="0">
              <a:solidFill>
                <a:schemeClr val="bg1"/>
              </a:solidFill>
            </a:endParaRPr>
          </a:p>
        </p:txBody>
      </p:sp>
    </p:spTree>
    <p:extLst>
      <p:ext uri="{BB962C8B-B14F-4D97-AF65-F5344CB8AC3E}">
        <p14:creationId xmlns:p14="http://schemas.microsoft.com/office/powerpoint/2010/main" val="424996640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p:cNvSpPr/>
          <p:nvPr/>
        </p:nvSpPr>
        <p:spPr>
          <a:xfrm>
            <a:off x="645617" y="952500"/>
            <a:ext cx="56132" cy="2311154"/>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23" name="MODERN…"/>
          <p:cNvSpPr/>
          <p:nvPr/>
        </p:nvSpPr>
        <p:spPr>
          <a:xfrm>
            <a:off x="1270000" y="813221"/>
            <a:ext cx="3637754" cy="989758"/>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STEP 7: CURL Motives</a:t>
            </a:r>
            <a:endParaRPr sz="3600" dirty="0"/>
          </a:p>
        </p:txBody>
      </p:sp>
      <p:sp>
        <p:nvSpPr>
          <p:cNvPr id="25" name="MODERN…"/>
          <p:cNvSpPr/>
          <p:nvPr/>
        </p:nvSpPr>
        <p:spPr>
          <a:xfrm>
            <a:off x="1269999" y="1802508"/>
            <a:ext cx="3991811" cy="546560"/>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Eyelash Curler</a:t>
            </a:r>
            <a:endParaRPr sz="3600" dirty="0"/>
          </a:p>
        </p:txBody>
      </p:sp>
      <p:sp>
        <p:nvSpPr>
          <p:cNvPr id="35" name="Rechteck"/>
          <p:cNvSpPr/>
          <p:nvPr/>
        </p:nvSpPr>
        <p:spPr>
          <a:xfrm>
            <a:off x="0" y="-22018"/>
            <a:ext cx="12192000" cy="383174"/>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p>
        </p:txBody>
      </p:sp>
      <p:pic>
        <p:nvPicPr>
          <p:cNvPr id="3" name="Picture 2">
            <a:extLst>
              <a:ext uri="{FF2B5EF4-FFF2-40B4-BE49-F238E27FC236}">
                <a16:creationId xmlns:a16="http://schemas.microsoft.com/office/drawing/2014/main" id="{E901B728-E77A-8E48-8402-F8DB46D1A1E1}"/>
              </a:ext>
            </a:extLst>
          </p:cNvPr>
          <p:cNvPicPr>
            <a:picLocks noChangeAspect="1"/>
          </p:cNvPicPr>
          <p:nvPr/>
        </p:nvPicPr>
        <p:blipFill>
          <a:blip r:embed="rId2"/>
          <a:stretch>
            <a:fillRect/>
          </a:stretch>
        </p:blipFill>
        <p:spPr>
          <a:xfrm>
            <a:off x="6600399" y="896712"/>
            <a:ext cx="5185111" cy="5185111"/>
          </a:xfrm>
          <a:prstGeom prst="rect">
            <a:avLst/>
          </a:prstGeom>
        </p:spPr>
      </p:pic>
      <p:sp>
        <p:nvSpPr>
          <p:cNvPr id="13" name="Emod tempor invidunt the indoc magoms otmo vero eos et accusam eto drer justo dresa them fosduo dolores etoma jamos rebum. Steo clitan is kuasd fruda gubergren, vero eos ets acusam etosma."/>
          <p:cNvSpPr/>
          <p:nvPr/>
        </p:nvSpPr>
        <p:spPr>
          <a:xfrm>
            <a:off x="1269999" y="3555155"/>
            <a:ext cx="6760819" cy="2086725"/>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800" dirty="0"/>
              <a:t>A favourite of makeup artists everywhere, an eyelash curler is truly a girl’s best friend. It gently clamps around your lashes, making them reach for the sky. Precise engineering applies the perfect amount of pressure on eyelashes and will not pinch your eyelid. Instantly opens the appearance of the eye and prepares the lashes for mascara application.</a:t>
            </a:r>
            <a:endParaRPr lang="en-US" sz="1200" dirty="0"/>
          </a:p>
        </p:txBody>
      </p:sp>
      <p:sp>
        <p:nvSpPr>
          <p:cNvPr id="2" name="Rectangle 1">
            <a:extLst>
              <a:ext uri="{FF2B5EF4-FFF2-40B4-BE49-F238E27FC236}">
                <a16:creationId xmlns:a16="http://schemas.microsoft.com/office/drawing/2014/main" id="{3E9137B4-A8C2-5742-9B87-A69C715DBBD9}"/>
              </a:ext>
            </a:extLst>
          </p:cNvPr>
          <p:cNvSpPr/>
          <p:nvPr/>
        </p:nvSpPr>
        <p:spPr>
          <a:xfrm>
            <a:off x="1293546" y="2454290"/>
            <a:ext cx="1441420"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720128</a:t>
            </a:r>
            <a:endParaRPr lang="en-US" dirty="0"/>
          </a:p>
        </p:txBody>
      </p:sp>
      <p:sp>
        <p:nvSpPr>
          <p:cNvPr id="10" name="Dresda etoa jasom osdoma."/>
          <p:cNvSpPr/>
          <p:nvPr/>
        </p:nvSpPr>
        <p:spPr>
          <a:xfrm>
            <a:off x="1403696" y="2913939"/>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$16.00</a:t>
            </a:r>
            <a:endParaRPr sz="1800" dirty="0">
              <a:solidFill>
                <a:schemeClr val="tx1">
                  <a:lumMod val="85000"/>
                  <a:lumOff val="15000"/>
                </a:schemeClr>
              </a:solidFill>
            </a:endParaRPr>
          </a:p>
        </p:txBody>
      </p:sp>
    </p:spTree>
    <p:extLst>
      <p:ext uri="{BB962C8B-B14F-4D97-AF65-F5344CB8AC3E}">
        <p14:creationId xmlns:p14="http://schemas.microsoft.com/office/powerpoint/2010/main" val="150168452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29" y="3429000"/>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6436004" y="3963487"/>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6429319" y="4401942"/>
            <a:ext cx="4543481" cy="2456057"/>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marL="285750" indent="-285750">
              <a:buFont typeface="Arial" charset="0"/>
              <a:buChar char="•"/>
            </a:pPr>
            <a:r>
              <a:rPr lang="en-US" sz="1600" dirty="0">
                <a:solidFill>
                  <a:schemeClr val="bg1"/>
                </a:solidFill>
              </a:rPr>
              <a:t>Conditioning formula </a:t>
            </a:r>
            <a:r>
              <a:rPr lang="en-US" sz="1600" dirty="0" err="1">
                <a:solidFill>
                  <a:schemeClr val="bg1"/>
                </a:solidFill>
              </a:rPr>
              <a:t>volumises</a:t>
            </a:r>
            <a:r>
              <a:rPr lang="en-US" sz="1600" dirty="0">
                <a:solidFill>
                  <a:schemeClr val="bg1"/>
                </a:solidFill>
              </a:rPr>
              <a:t> </a:t>
            </a:r>
            <a:br>
              <a:rPr lang="en-US" sz="1600" dirty="0">
                <a:solidFill>
                  <a:schemeClr val="bg1"/>
                </a:solidFill>
              </a:rPr>
            </a:br>
            <a:r>
              <a:rPr lang="en-US" sz="1600" dirty="0">
                <a:solidFill>
                  <a:schemeClr val="bg1"/>
                </a:solidFill>
              </a:rPr>
              <a:t>and lengthens lashes </a:t>
            </a:r>
          </a:p>
          <a:p>
            <a:pPr marL="285750" indent="-285750">
              <a:buFont typeface="Arial" charset="0"/>
              <a:buChar char="•"/>
            </a:pPr>
            <a:r>
              <a:rPr lang="en-US" sz="1600" dirty="0">
                <a:solidFill>
                  <a:schemeClr val="bg1"/>
                </a:solidFill>
              </a:rPr>
              <a:t>Goes on creamy and smooth </a:t>
            </a:r>
          </a:p>
          <a:p>
            <a:pPr marL="285750" indent="-285750">
              <a:buFont typeface="Arial" charset="0"/>
              <a:buChar char="•"/>
            </a:pPr>
            <a:r>
              <a:rPr lang="en-US" sz="1600" dirty="0">
                <a:solidFill>
                  <a:schemeClr val="bg1"/>
                </a:solidFill>
              </a:rPr>
              <a:t>Adds texture to lashes so they appear thicker and fuller</a:t>
            </a:r>
          </a:p>
          <a:p>
            <a:pPr marL="285750" indent="-285750">
              <a:buFont typeface="Arial" charset="0"/>
              <a:buChar char="•"/>
            </a:pPr>
            <a:r>
              <a:rPr lang="en-US" sz="1600" dirty="0">
                <a:solidFill>
                  <a:schemeClr val="bg1"/>
                </a:solidFill>
              </a:rPr>
              <a:t>Strengthens lashes </a:t>
            </a:r>
          </a:p>
          <a:p>
            <a:pPr marL="285750" indent="-285750">
              <a:buFont typeface="Arial" charset="0"/>
              <a:buChar char="•"/>
            </a:pPr>
            <a:r>
              <a:rPr lang="en-US" sz="1600" dirty="0">
                <a:solidFill>
                  <a:schemeClr val="bg1"/>
                </a:solidFill>
              </a:rPr>
              <a:t>Flake-free formula</a:t>
            </a:r>
          </a:p>
          <a:p>
            <a:pPr marL="285750" indent="-285750">
              <a:buFont typeface="Arial" charset="0"/>
              <a:buChar char="•"/>
            </a:pPr>
            <a:endParaRPr lang="en-US" sz="1600" dirty="0">
              <a:solidFill>
                <a:schemeClr val="bg1"/>
              </a:solidFill>
            </a:endParaRP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6858001" y="1298494"/>
            <a:ext cx="4552122" cy="978729"/>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600" dirty="0"/>
              <a:t>A conditioning base that makes every lash stronger and longer. The </a:t>
            </a:r>
            <a:r>
              <a:rPr lang="en-US" sz="1600" dirty="0" err="1"/>
              <a:t>moisturising</a:t>
            </a:r>
            <a:r>
              <a:rPr lang="en-US" sz="1600" dirty="0"/>
              <a:t> formula helps to mend dry lashes for full, extended wear.</a:t>
            </a:r>
          </a:p>
        </p:txBody>
      </p:sp>
      <p:sp>
        <p:nvSpPr>
          <p:cNvPr id="18" name="Rechteck"/>
          <p:cNvSpPr/>
          <p:nvPr/>
        </p:nvSpPr>
        <p:spPr>
          <a:xfrm>
            <a:off x="645617" y="952500"/>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6" name="MODERN…"/>
          <p:cNvSpPr/>
          <p:nvPr/>
        </p:nvSpPr>
        <p:spPr>
          <a:xfrm>
            <a:off x="1258488" y="377492"/>
            <a:ext cx="4003322" cy="989823"/>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sym typeface="Montserrat Bold"/>
              </a:rPr>
              <a:t>STEP 8:APPLY </a:t>
            </a:r>
            <a:r>
              <a:rPr lang="en-US" sz="3600" spc="720" dirty="0">
                <a:solidFill>
                  <a:srgbClr val="151314"/>
                </a:solidFill>
                <a:latin typeface="Montserrat Bold"/>
                <a:ea typeface="Montserrat Bold"/>
                <a:cs typeface="Montserrat Bold"/>
                <a:sym typeface="Montserrat Bold"/>
              </a:rPr>
              <a:t>Motives</a:t>
            </a:r>
            <a:endParaRPr sz="3600" spc="720" dirty="0">
              <a:solidFill>
                <a:srgbClr val="151314"/>
              </a:solidFill>
              <a:latin typeface="Montserrat Bold"/>
              <a:ea typeface="Montserrat Bold"/>
              <a:cs typeface="Montserrat Bold"/>
              <a:sym typeface="Montserrat Bold"/>
            </a:endParaRPr>
          </a:p>
        </p:txBody>
      </p:sp>
      <p:sp>
        <p:nvSpPr>
          <p:cNvPr id="21" name="From modern clean creative design."/>
          <p:cNvSpPr/>
          <p:nvPr/>
        </p:nvSpPr>
        <p:spPr>
          <a:xfrm>
            <a:off x="1270000" y="2312343"/>
            <a:ext cx="3175050" cy="461665"/>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defRPr sz="4800">
                <a:solidFill>
                  <a:srgbClr val="595457"/>
                </a:solidFill>
                <a:latin typeface="Montserrat Light"/>
                <a:ea typeface="Montserrat Light"/>
                <a:cs typeface="Montserrat Light"/>
                <a:sym typeface="Montserrat Light"/>
              </a:defRPr>
            </a:lvl1pPr>
          </a:lstStyle>
          <a:p>
            <a:r>
              <a:rPr lang="en-US" sz="2400" dirty="0"/>
              <a:t>SKU: 7100LP</a:t>
            </a:r>
            <a:endParaRPr sz="2400" dirty="0"/>
          </a:p>
        </p:txBody>
      </p:sp>
      <p:pic>
        <p:nvPicPr>
          <p:cNvPr id="22" name="Picture 21"/>
          <p:cNvPicPr>
            <a:picLocks noChangeAspect="1"/>
          </p:cNvPicPr>
          <p:nvPr/>
        </p:nvPicPr>
        <p:blipFill>
          <a:blip r:embed="rId2"/>
          <a:stretch>
            <a:fillRect/>
          </a:stretch>
        </p:blipFill>
        <p:spPr>
          <a:xfrm>
            <a:off x="415787" y="3299790"/>
            <a:ext cx="3558209" cy="3558209"/>
          </a:xfrm>
          <a:prstGeom prst="rect">
            <a:avLst/>
          </a:prstGeom>
        </p:spPr>
      </p:pic>
      <p:sp>
        <p:nvSpPr>
          <p:cNvPr id="23" name="MODERN…"/>
          <p:cNvSpPr/>
          <p:nvPr/>
        </p:nvSpPr>
        <p:spPr>
          <a:xfrm>
            <a:off x="1269999" y="1361768"/>
            <a:ext cx="3991811" cy="989823"/>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EYELASH PRIMER</a:t>
            </a:r>
            <a:endParaRPr sz="3600" spc="720" dirty="0">
              <a:solidFill>
                <a:srgbClr val="151314"/>
              </a:solidFill>
              <a:latin typeface="Montserrat Bold"/>
              <a:ea typeface="Montserrat Bold"/>
              <a:cs typeface="Montserrat Bold"/>
              <a:sym typeface="Montserrat Bold"/>
            </a:endParaRPr>
          </a:p>
        </p:txBody>
      </p:sp>
      <p:sp>
        <p:nvSpPr>
          <p:cNvPr id="15" name="Dresda etoa jasom osdoma."/>
          <p:cNvSpPr/>
          <p:nvPr/>
        </p:nvSpPr>
        <p:spPr>
          <a:xfrm>
            <a:off x="1270000" y="2753158"/>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$23.50</a:t>
            </a:r>
            <a:endParaRPr sz="1800" dirty="0">
              <a:solidFill>
                <a:schemeClr val="tx1">
                  <a:lumMod val="85000"/>
                  <a:lumOff val="15000"/>
                </a:schemeClr>
              </a:solidFill>
            </a:endParaRPr>
          </a:p>
        </p:txBody>
      </p:sp>
    </p:spTree>
    <p:extLst>
      <p:ext uri="{BB962C8B-B14F-4D97-AF65-F5344CB8AC3E}">
        <p14:creationId xmlns:p14="http://schemas.microsoft.com/office/powerpoint/2010/main" val="398323369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Placeholder 6">
            <a:extLst>
              <a:ext uri="{FF2B5EF4-FFF2-40B4-BE49-F238E27FC236}">
                <a16:creationId xmlns:a16="http://schemas.microsoft.com/office/drawing/2014/main" id="{0E601F83-0CDD-654A-A57D-1A2E9E9F4EA2}"/>
              </a:ext>
            </a:extLst>
          </p:cNvPr>
          <p:cNvPicPr>
            <a:picLocks noChangeAspect="1"/>
          </p:cNvPicPr>
          <p:nvPr/>
        </p:nvPicPr>
        <p:blipFill rotWithShape="1">
          <a:blip r:embed="rId2"/>
          <a:srcRect b="43164"/>
          <a:stretch/>
        </p:blipFill>
        <p:spPr>
          <a:xfrm>
            <a:off x="5153822" y="1589209"/>
            <a:ext cx="6553545" cy="3687524"/>
          </a:xfrm>
          <a:prstGeom prst="rect">
            <a:avLst/>
          </a:prstGeom>
        </p:spPr>
      </p:pic>
      <p:sp>
        <p:nvSpPr>
          <p:cNvPr id="9" name="WRITE YOUR NICE…">
            <a:extLst>
              <a:ext uri="{FF2B5EF4-FFF2-40B4-BE49-F238E27FC236}">
                <a16:creationId xmlns:a16="http://schemas.microsoft.com/office/drawing/2014/main" id="{1AB8793F-7FFD-7D4E-BC62-B9F6B6CEED22}"/>
              </a:ext>
            </a:extLst>
          </p:cNvPr>
          <p:cNvSpPr/>
          <p:nvPr/>
        </p:nvSpPr>
        <p:spPr>
          <a:xfrm>
            <a:off x="1445593" y="2668034"/>
            <a:ext cx="6985001" cy="982000"/>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solidFill>
                  <a:schemeClr val="bg1"/>
                </a:solidFill>
              </a:rPr>
              <a:t>STEP 9:</a:t>
            </a:r>
          </a:p>
          <a:p>
            <a:pPr algn="l">
              <a:lnSpc>
                <a:spcPct val="80000"/>
              </a:lnSpc>
              <a:defRPr sz="7200" spc="720">
                <a:solidFill>
                  <a:srgbClr val="151314"/>
                </a:solidFill>
                <a:latin typeface="+mj-lt"/>
                <a:ea typeface="+mj-ea"/>
                <a:cs typeface="+mj-cs"/>
                <a:sym typeface="Montserrat Bold"/>
              </a:defRPr>
            </a:pPr>
            <a:r>
              <a:rPr lang="en-US" sz="3600" dirty="0">
                <a:solidFill>
                  <a:schemeClr val="bg1"/>
                </a:solidFill>
              </a:rPr>
              <a:t>MASCARA</a:t>
            </a:r>
            <a:endParaRPr sz="3600" dirty="0">
              <a:solidFill>
                <a:schemeClr val="bg1"/>
              </a:solidFill>
            </a:endParaRPr>
          </a:p>
        </p:txBody>
      </p:sp>
      <p:sp>
        <p:nvSpPr>
          <p:cNvPr id="13" name="Dosduo doloresos rebum. Steo clita kuasd fruda gubergren, nosotra seada meram takimata sanctus est Lorem sus At vero eos et accusam eto justo fosduo dolores etoma jam rebum. Steot clita kuasd gubergren, nosotrad sea takimata sanctus est Lorem ipsdrin for the druamet.">
            <a:extLst>
              <a:ext uri="{FF2B5EF4-FFF2-40B4-BE49-F238E27FC236}">
                <a16:creationId xmlns:a16="http://schemas.microsoft.com/office/drawing/2014/main" id="{B33AC982-6F5D-7748-AE77-5B8F7B36B95F}"/>
              </a:ext>
            </a:extLst>
          </p:cNvPr>
          <p:cNvSpPr/>
          <p:nvPr/>
        </p:nvSpPr>
        <p:spPr>
          <a:xfrm>
            <a:off x="804071" y="4355472"/>
            <a:ext cx="3551361" cy="850682"/>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marL="285750" indent="-285750">
              <a:buFont typeface="Arial" charset="0"/>
              <a:buChar char="•"/>
            </a:pPr>
            <a:r>
              <a:rPr lang="en-US" sz="1400" dirty="0">
                <a:solidFill>
                  <a:schemeClr val="bg1"/>
                </a:solidFill>
              </a:rPr>
              <a:t>Mascara is a cosmetic commonly used to enhance the eyes. It may darken, thicken, lengthen, and/or define the eyelashes.</a:t>
            </a:r>
          </a:p>
        </p:txBody>
      </p:sp>
    </p:spTree>
    <p:extLst>
      <p:ext uri="{BB962C8B-B14F-4D97-AF65-F5344CB8AC3E}">
        <p14:creationId xmlns:p14="http://schemas.microsoft.com/office/powerpoint/2010/main" val="2956152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mod tempor invidunt the indoc magoms otmo vero eos et accusam eto drer justo dresa them fosduo dolores etoma jamos rebum. Steo clitan is kuasd fruda gubergren, vero eos ets acusam etosma."/>
          <p:cNvSpPr/>
          <p:nvPr/>
        </p:nvSpPr>
        <p:spPr>
          <a:xfrm>
            <a:off x="1101568" y="4129175"/>
            <a:ext cx="7307945" cy="2308324"/>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marL="342900" indent="-342900">
              <a:buFont typeface="Arial" panose="020B0604020202020204" pitchFamily="34" charset="0"/>
              <a:buChar char="•"/>
            </a:pPr>
            <a:r>
              <a:rPr lang="en-US" sz="2000" dirty="0"/>
              <a:t>Designed with </a:t>
            </a:r>
            <a:r>
              <a:rPr lang="en-US" sz="2000" dirty="0" err="1"/>
              <a:t>fibres</a:t>
            </a:r>
            <a:r>
              <a:rPr lang="en-US" sz="2000" dirty="0"/>
              <a:t> that adhere to your lashes, creating a bold false-lash look</a:t>
            </a:r>
          </a:p>
          <a:p>
            <a:pPr marL="342900" indent="-342900">
              <a:buFont typeface="Arial" panose="020B0604020202020204" pitchFamily="34" charset="0"/>
              <a:buChar char="•"/>
            </a:pPr>
            <a:r>
              <a:rPr lang="en-US" sz="2000" dirty="0"/>
              <a:t>Full bristle brush grabs the lashes from root to tip for instantly thicker-looking lashes  </a:t>
            </a:r>
          </a:p>
          <a:p>
            <a:pPr marL="342900" indent="-342900">
              <a:buFont typeface="Arial" panose="020B0604020202020204" pitchFamily="34" charset="0"/>
              <a:buChar char="•"/>
            </a:pPr>
            <a:r>
              <a:rPr lang="en-US" sz="2000" dirty="0"/>
              <a:t>Builds lush, dramatic volume for a clump-free, gorgeous look</a:t>
            </a:r>
          </a:p>
          <a:p>
            <a:pPr marL="342900" indent="-342900">
              <a:buFont typeface="Arial" panose="020B0604020202020204" pitchFamily="34" charset="0"/>
              <a:buChar char="•"/>
            </a:pPr>
            <a:r>
              <a:rPr lang="en-US" sz="2000" dirty="0"/>
              <a:t>Creates lashes that resist smudging and flaking</a:t>
            </a:r>
          </a:p>
        </p:txBody>
      </p:sp>
      <p:sp>
        <p:nvSpPr>
          <p:cNvPr id="18" name="Rechteck"/>
          <p:cNvSpPr/>
          <p:nvPr/>
        </p:nvSpPr>
        <p:spPr>
          <a:xfrm>
            <a:off x="645617" y="952500"/>
            <a:ext cx="56132" cy="2311154"/>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23" name="MODERN…"/>
          <p:cNvSpPr/>
          <p:nvPr/>
        </p:nvSpPr>
        <p:spPr>
          <a:xfrm>
            <a:off x="1270000" y="1038699"/>
            <a:ext cx="3179928" cy="538802"/>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Motives</a:t>
            </a:r>
            <a:endParaRPr sz="3600" dirty="0"/>
          </a:p>
        </p:txBody>
      </p:sp>
      <p:sp>
        <p:nvSpPr>
          <p:cNvPr id="25" name="MODERN…"/>
          <p:cNvSpPr/>
          <p:nvPr/>
        </p:nvSpPr>
        <p:spPr>
          <a:xfrm>
            <a:off x="1269999" y="1583400"/>
            <a:ext cx="3991811" cy="546560"/>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FIBER LUSH</a:t>
            </a:r>
            <a:endParaRPr sz="3600" dirty="0"/>
          </a:p>
        </p:txBody>
      </p:sp>
      <p:sp>
        <p:nvSpPr>
          <p:cNvPr id="32" name="MODERN…"/>
          <p:cNvSpPr/>
          <p:nvPr/>
        </p:nvSpPr>
        <p:spPr>
          <a:xfrm>
            <a:off x="1270000" y="2135858"/>
            <a:ext cx="3991811" cy="53553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Mascara</a:t>
            </a:r>
            <a:endParaRPr sz="3600" dirty="0"/>
          </a:p>
        </p:txBody>
      </p:sp>
      <p:sp>
        <p:nvSpPr>
          <p:cNvPr id="35" name="Rechteck"/>
          <p:cNvSpPr/>
          <p:nvPr/>
        </p:nvSpPr>
        <p:spPr>
          <a:xfrm>
            <a:off x="0" y="-22018"/>
            <a:ext cx="12192000" cy="383174"/>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p>
        </p:txBody>
      </p:sp>
      <p:sp>
        <p:nvSpPr>
          <p:cNvPr id="19" name="Dresda etoa jasom osdoma."/>
          <p:cNvSpPr/>
          <p:nvPr/>
        </p:nvSpPr>
        <p:spPr>
          <a:xfrm>
            <a:off x="1269998" y="3429000"/>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$36.75    </a:t>
            </a:r>
            <a:endParaRPr sz="1800" dirty="0">
              <a:solidFill>
                <a:schemeClr val="tx1">
                  <a:lumMod val="85000"/>
                  <a:lumOff val="15000"/>
                </a:schemeClr>
              </a:solidFill>
            </a:endParaRPr>
          </a:p>
        </p:txBody>
      </p:sp>
      <p:sp>
        <p:nvSpPr>
          <p:cNvPr id="14" name="From modern clean creative design."/>
          <p:cNvSpPr/>
          <p:nvPr/>
        </p:nvSpPr>
        <p:spPr>
          <a:xfrm>
            <a:off x="1274878" y="2801989"/>
            <a:ext cx="3986932" cy="461665"/>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defRPr sz="4800">
                <a:solidFill>
                  <a:srgbClr val="595457"/>
                </a:solidFill>
                <a:latin typeface="Montserrat Light"/>
                <a:ea typeface="Montserrat Light"/>
                <a:cs typeface="Montserrat Light"/>
                <a:sym typeface="Montserrat Light"/>
              </a:defRPr>
            </a:lvl1pPr>
          </a:lstStyle>
          <a:p>
            <a:r>
              <a:rPr lang="en-US" sz="2400" dirty="0" err="1"/>
              <a:t>Sku</a:t>
            </a:r>
            <a:r>
              <a:rPr lang="en-US" sz="2400" dirty="0"/>
              <a:t>: 7100MFLM</a:t>
            </a:r>
          </a:p>
        </p:txBody>
      </p:sp>
      <p:pic>
        <p:nvPicPr>
          <p:cNvPr id="2050" name="Picture 2" descr="Image result for motives fiber lash mascara"/>
          <p:cNvPicPr>
            <a:picLocks noChangeAspect="1" noChangeArrowheads="1"/>
          </p:cNvPicPr>
          <p:nvPr/>
        </p:nvPicPr>
        <p:blipFill rotWithShape="1">
          <a:blip r:embed="rId2">
            <a:extLst>
              <a:ext uri="{28A0092B-C50C-407E-A947-70E740481C1C}">
                <a14:useLocalDpi xmlns:a14="http://schemas.microsoft.com/office/drawing/2010/main" val="0"/>
              </a:ext>
            </a:extLst>
          </a:blip>
          <a:srcRect l="30857" t="4974" r="35200"/>
          <a:stretch/>
        </p:blipFill>
        <p:spPr bwMode="auto">
          <a:xfrm>
            <a:off x="8809332" y="545200"/>
            <a:ext cx="2459560" cy="6885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76861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mod tempor invidunt the indoc magoms otmo vero eos et accusam eto drer justo dresa them fosduo dolores etoma jamos rebum. Steo clitan is kuasd fruda gubergren, vero eos ets acusam etosma."/>
          <p:cNvSpPr/>
          <p:nvPr/>
        </p:nvSpPr>
        <p:spPr>
          <a:xfrm>
            <a:off x="1269998" y="4876744"/>
            <a:ext cx="6253496" cy="1643527"/>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marL="214312" lvl="0" indent="-214312">
              <a:lnSpc>
                <a:spcPct val="90000"/>
              </a:lnSpc>
              <a:buFont typeface="Arial"/>
              <a:buChar char="•"/>
              <a:defRPr sz="1800"/>
            </a:pPr>
            <a:r>
              <a:rPr lang="en-US" sz="1600" dirty="0">
                <a:latin typeface="Century gothic"/>
                <a:cs typeface="Century gothic"/>
              </a:rPr>
              <a:t>Exquisite, rich, mineral based formula builds </a:t>
            </a:r>
            <a:br>
              <a:rPr lang="en-US" sz="1600" dirty="0">
                <a:latin typeface="Century gothic"/>
                <a:cs typeface="Century gothic"/>
              </a:rPr>
            </a:br>
            <a:r>
              <a:rPr lang="en-US" sz="1600" dirty="0">
                <a:latin typeface="Century gothic"/>
                <a:cs typeface="Century gothic"/>
              </a:rPr>
              <a:t>thick, beautiful lashes with every swipe  </a:t>
            </a:r>
          </a:p>
          <a:p>
            <a:pPr marL="214312" lvl="0" indent="-214312">
              <a:lnSpc>
                <a:spcPct val="90000"/>
              </a:lnSpc>
              <a:buFont typeface="Arial"/>
              <a:buChar char="•"/>
              <a:defRPr sz="1800"/>
            </a:pPr>
            <a:r>
              <a:rPr lang="en-US" sz="1600" dirty="0">
                <a:latin typeface="Century gothic"/>
                <a:cs typeface="Century gothic"/>
              </a:rPr>
              <a:t>Pulls up and curls lashes without the need for </a:t>
            </a:r>
            <a:br>
              <a:rPr lang="en-US" sz="1600" dirty="0">
                <a:latin typeface="Century gothic"/>
                <a:cs typeface="Century gothic"/>
              </a:rPr>
            </a:br>
            <a:r>
              <a:rPr lang="en-US" sz="1600" dirty="0">
                <a:latin typeface="Century gothic"/>
                <a:cs typeface="Century gothic"/>
              </a:rPr>
              <a:t>an eyelash curler</a:t>
            </a:r>
          </a:p>
          <a:p>
            <a:pPr marL="214312" lvl="0" indent="-214312">
              <a:lnSpc>
                <a:spcPct val="90000"/>
              </a:lnSpc>
              <a:buFont typeface="Arial"/>
              <a:buChar char="•"/>
              <a:defRPr sz="1800"/>
            </a:pPr>
            <a:r>
              <a:rPr lang="en-US" sz="1600" dirty="0">
                <a:latin typeface="Century gothic"/>
                <a:cs typeface="Century gothic"/>
              </a:rPr>
              <a:t>Hollow </a:t>
            </a:r>
            <a:r>
              <a:rPr lang="en-US" sz="1600" dirty="0" err="1">
                <a:latin typeface="Century gothic"/>
                <a:cs typeface="Century gothic"/>
              </a:rPr>
              <a:t>fibre</a:t>
            </a:r>
            <a:r>
              <a:rPr lang="en-US" sz="1600" dirty="0">
                <a:latin typeface="Century gothic"/>
                <a:cs typeface="Century gothic"/>
              </a:rPr>
              <a:t> brush allows for smooth, even application</a:t>
            </a:r>
          </a:p>
          <a:p>
            <a:pPr marL="214312" lvl="0" indent="-214312">
              <a:lnSpc>
                <a:spcPct val="90000"/>
              </a:lnSpc>
              <a:buFont typeface="Arial"/>
              <a:buChar char="•"/>
              <a:defRPr sz="1800"/>
            </a:pPr>
            <a:r>
              <a:rPr lang="en-US" sz="1600" dirty="0">
                <a:latin typeface="Century gothic"/>
                <a:cs typeface="Century gothic"/>
              </a:rPr>
              <a:t>Creates smudge-free, flake-free, celebrity lashes</a:t>
            </a:r>
          </a:p>
          <a:p>
            <a:pPr marL="214312" lvl="0" indent="-214312">
              <a:lnSpc>
                <a:spcPct val="90000"/>
              </a:lnSpc>
              <a:buFont typeface="Arial"/>
              <a:buChar char="•"/>
              <a:defRPr sz="1800"/>
            </a:pPr>
            <a:r>
              <a:rPr lang="en-US" sz="1600" dirty="0">
                <a:latin typeface="Century gothic"/>
                <a:cs typeface="Century gothic"/>
              </a:rPr>
              <a:t>Gentle on sensitive eyes</a:t>
            </a:r>
          </a:p>
        </p:txBody>
      </p:sp>
      <p:sp>
        <p:nvSpPr>
          <p:cNvPr id="18" name="Rechteck"/>
          <p:cNvSpPr/>
          <p:nvPr/>
        </p:nvSpPr>
        <p:spPr>
          <a:xfrm>
            <a:off x="645617" y="952500"/>
            <a:ext cx="56132" cy="2311154"/>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23" name="MODERN…"/>
          <p:cNvSpPr/>
          <p:nvPr/>
        </p:nvSpPr>
        <p:spPr>
          <a:xfrm>
            <a:off x="1269999" y="1040333"/>
            <a:ext cx="6086447" cy="53553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dirty="0"/>
              <a:t>Motives</a:t>
            </a:r>
            <a:r>
              <a:rPr lang="en-US" sz="3600" spc="720" dirty="0">
                <a:solidFill>
                  <a:srgbClr val="151314"/>
                </a:solidFill>
                <a:sym typeface="Montserrat Bold"/>
              </a:rPr>
              <a:t> for</a:t>
            </a:r>
          </a:p>
        </p:txBody>
      </p:sp>
      <p:sp>
        <p:nvSpPr>
          <p:cNvPr id="25" name="MODERN…"/>
          <p:cNvSpPr/>
          <p:nvPr/>
        </p:nvSpPr>
        <p:spPr>
          <a:xfrm>
            <a:off x="1269998" y="1588914"/>
            <a:ext cx="7854123" cy="53553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La La </a:t>
            </a:r>
            <a:r>
              <a:rPr lang="en-US" sz="3600" dirty="0" err="1"/>
              <a:t>Volumizing</a:t>
            </a:r>
            <a:endParaRPr sz="3600" dirty="0"/>
          </a:p>
        </p:txBody>
      </p:sp>
      <p:sp>
        <p:nvSpPr>
          <p:cNvPr id="32" name="MODERN…"/>
          <p:cNvSpPr/>
          <p:nvPr/>
        </p:nvSpPr>
        <p:spPr>
          <a:xfrm>
            <a:off x="1270000" y="2135858"/>
            <a:ext cx="7615583" cy="53553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&amp; Lengthening</a:t>
            </a:r>
            <a:endParaRPr sz="3600" dirty="0"/>
          </a:p>
        </p:txBody>
      </p:sp>
      <p:sp>
        <p:nvSpPr>
          <p:cNvPr id="35" name="Rechteck"/>
          <p:cNvSpPr/>
          <p:nvPr/>
        </p:nvSpPr>
        <p:spPr>
          <a:xfrm>
            <a:off x="0" y="-22018"/>
            <a:ext cx="12192000" cy="383174"/>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p>
        </p:txBody>
      </p:sp>
      <p:sp>
        <p:nvSpPr>
          <p:cNvPr id="14" name="From modern clean creative design."/>
          <p:cNvSpPr/>
          <p:nvPr/>
        </p:nvSpPr>
        <p:spPr>
          <a:xfrm>
            <a:off x="1274878" y="3318818"/>
            <a:ext cx="3986932" cy="461665"/>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defRPr sz="4800">
                <a:solidFill>
                  <a:srgbClr val="595457"/>
                </a:solidFill>
                <a:latin typeface="Montserrat Light"/>
                <a:ea typeface="Montserrat Light"/>
                <a:cs typeface="Montserrat Light"/>
                <a:sym typeface="Montserrat Light"/>
              </a:defRPr>
            </a:lvl1pPr>
          </a:lstStyle>
          <a:p>
            <a:r>
              <a:rPr lang="en-US" sz="2400" dirty="0"/>
              <a:t>Black </a:t>
            </a:r>
            <a:r>
              <a:rPr lang="mr-IN" sz="2400" dirty="0"/>
              <a:t>–</a:t>
            </a:r>
            <a:r>
              <a:rPr lang="en-US" sz="2400" dirty="0"/>
              <a:t> 7100MLM</a:t>
            </a:r>
          </a:p>
        </p:txBody>
      </p:sp>
      <p:pic>
        <p:nvPicPr>
          <p:cNvPr id="3" name="Picture 2"/>
          <p:cNvPicPr>
            <a:picLocks noChangeAspect="1"/>
          </p:cNvPicPr>
          <p:nvPr/>
        </p:nvPicPr>
        <p:blipFill rotWithShape="1">
          <a:blip r:embed="rId2"/>
          <a:srcRect l="26678" r="25897"/>
          <a:stretch/>
        </p:blipFill>
        <p:spPr>
          <a:xfrm>
            <a:off x="7813899" y="361156"/>
            <a:ext cx="3081131" cy="6496844"/>
          </a:xfrm>
          <a:prstGeom prst="rect">
            <a:avLst/>
          </a:prstGeom>
        </p:spPr>
      </p:pic>
      <p:sp>
        <p:nvSpPr>
          <p:cNvPr id="16" name="MODERN…"/>
          <p:cNvSpPr/>
          <p:nvPr/>
        </p:nvSpPr>
        <p:spPr>
          <a:xfrm>
            <a:off x="1270000" y="2658252"/>
            <a:ext cx="7615583" cy="53553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Mascara</a:t>
            </a:r>
            <a:endParaRPr sz="3600" dirty="0"/>
          </a:p>
        </p:txBody>
      </p:sp>
      <p:sp>
        <p:nvSpPr>
          <p:cNvPr id="11" name="Dresda etoa jasom osdoma."/>
          <p:cNvSpPr/>
          <p:nvPr/>
        </p:nvSpPr>
        <p:spPr>
          <a:xfrm>
            <a:off x="1269998" y="3873138"/>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$26.75    </a:t>
            </a:r>
            <a:endParaRPr sz="1800" dirty="0">
              <a:solidFill>
                <a:schemeClr val="tx1">
                  <a:lumMod val="85000"/>
                  <a:lumOff val="15000"/>
                </a:schemeClr>
              </a:solidFill>
            </a:endParaRPr>
          </a:p>
        </p:txBody>
      </p:sp>
    </p:spTree>
    <p:extLst>
      <p:ext uri="{BB962C8B-B14F-4D97-AF65-F5344CB8AC3E}">
        <p14:creationId xmlns:p14="http://schemas.microsoft.com/office/powerpoint/2010/main" val="266838926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2FAD6-1AFE-4C48-96A1-D70BE1A45D31}"/>
              </a:ext>
            </a:extLst>
          </p:cNvPr>
          <p:cNvPicPr>
            <a:picLocks noChangeAspect="1"/>
          </p:cNvPicPr>
          <p:nvPr/>
        </p:nvPicPr>
        <p:blipFill rotWithShape="1">
          <a:blip r:embed="rId2">
            <a:alphaModFix amt="50000"/>
          </a:blip>
          <a:srcRect b="45014"/>
          <a:stretch/>
        </p:blipFill>
        <p:spPr>
          <a:xfrm>
            <a:off x="0" y="-1"/>
            <a:ext cx="12192000" cy="6858001"/>
          </a:xfrm>
          <a:prstGeom prst="rect">
            <a:avLst/>
          </a:prstGeom>
          <a:gradFill>
            <a:gsLst>
              <a:gs pos="0">
                <a:srgbClr val="231C34"/>
              </a:gs>
              <a:gs pos="100000">
                <a:srgbClr val="231C34">
                  <a:alpha val="68000"/>
                </a:srgbClr>
              </a:gs>
            </a:gsLst>
            <a:lin ang="16200000" scaled="0"/>
          </a:gradFill>
        </p:spPr>
      </p:pic>
      <p:sp>
        <p:nvSpPr>
          <p:cNvPr id="15" name="The etoa jasom dsoc">
            <a:extLst>
              <a:ext uri="{FF2B5EF4-FFF2-40B4-BE49-F238E27FC236}">
                <a16:creationId xmlns:a16="http://schemas.microsoft.com/office/drawing/2014/main" id="{05E164EF-8118-DB47-A80F-F8CB4996B13C}"/>
              </a:ext>
            </a:extLst>
          </p:cNvPr>
          <p:cNvSpPr/>
          <p:nvPr/>
        </p:nvSpPr>
        <p:spPr>
          <a:xfrm>
            <a:off x="2193758" y="5609104"/>
            <a:ext cx="7415463" cy="635001"/>
          </a:xfrm>
          <a:prstGeom prst="rect">
            <a:avLst/>
          </a:prstGeom>
          <a:ln w="12700">
            <a:miter lim="400000"/>
          </a:ln>
          <a:extLst>
            <a:ext uri="{C572A759-6A51-4108-AA02-DFA0A04FC94B}">
              <ma14:wrappingTextBoxFlag xmlns:ma14="http://schemas.microsoft.com/office/mac/drawingml/2011/main" xmlns="" val="1"/>
            </a:ext>
          </a:extLst>
        </p:spPr>
        <p:txBody>
          <a:bodyPr lIns="24383" tIns="24383" rIns="24383" bIns="24383" anchor="ctr"/>
          <a:lstStyle>
            <a:lvl1pPr algn="l">
              <a:lnSpc>
                <a:spcPct val="120000"/>
              </a:lnSpc>
              <a:spcBef>
                <a:spcPts val="5900"/>
              </a:spcBef>
              <a:defRPr sz="4800">
                <a:solidFill>
                  <a:srgbClr val="151314"/>
                </a:solidFill>
                <a:latin typeface="Montserrat Semi Bold"/>
                <a:ea typeface="Montserrat Semi Bold"/>
                <a:cs typeface="Montserrat Semi Bold"/>
                <a:sym typeface="Montserrat Semi Bold"/>
              </a:defRPr>
            </a:lvl1pPr>
          </a:lstStyle>
          <a:p>
            <a:r>
              <a:rPr lang="en-US" sz="3600" spc="300" dirty="0">
                <a:solidFill>
                  <a:schemeClr val="bg1"/>
                </a:solidFill>
              </a:rPr>
              <a:t>APPLYING FALSE LASHES</a:t>
            </a:r>
            <a:endParaRPr sz="3600" spc="300" dirty="0">
              <a:solidFill>
                <a:schemeClr val="bg1"/>
              </a:solidFill>
            </a:endParaRPr>
          </a:p>
        </p:txBody>
      </p:sp>
    </p:spTree>
    <p:extLst>
      <p:ext uri="{BB962C8B-B14F-4D97-AF65-F5344CB8AC3E}">
        <p14:creationId xmlns:p14="http://schemas.microsoft.com/office/powerpoint/2010/main" val="262117114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1188284" y="3120748"/>
            <a:ext cx="1618644" cy="1618644"/>
          </a:xfrm>
          <a:prstGeom prst="rect">
            <a:avLst/>
          </a:prstGeom>
        </p:spPr>
      </p:pic>
      <p:pic>
        <p:nvPicPr>
          <p:cNvPr id="25" name="Picture 24"/>
          <p:cNvPicPr>
            <a:picLocks noChangeAspect="1"/>
          </p:cNvPicPr>
          <p:nvPr/>
        </p:nvPicPr>
        <p:blipFill>
          <a:blip r:embed="rId3"/>
          <a:stretch>
            <a:fillRect/>
          </a:stretch>
        </p:blipFill>
        <p:spPr>
          <a:xfrm>
            <a:off x="3241450" y="3079621"/>
            <a:ext cx="1618645" cy="1618645"/>
          </a:xfrm>
          <a:prstGeom prst="rect">
            <a:avLst/>
          </a:prstGeom>
        </p:spPr>
      </p:pic>
      <p:pic>
        <p:nvPicPr>
          <p:cNvPr id="26" name="Picture 25"/>
          <p:cNvPicPr>
            <a:picLocks noChangeAspect="1"/>
          </p:cNvPicPr>
          <p:nvPr/>
        </p:nvPicPr>
        <p:blipFill>
          <a:blip r:embed="rId4"/>
          <a:stretch>
            <a:fillRect/>
          </a:stretch>
        </p:blipFill>
        <p:spPr>
          <a:xfrm>
            <a:off x="5291022" y="3111705"/>
            <a:ext cx="1618644" cy="1618644"/>
          </a:xfrm>
          <a:prstGeom prst="rect">
            <a:avLst/>
          </a:prstGeom>
        </p:spPr>
      </p:pic>
      <p:pic>
        <p:nvPicPr>
          <p:cNvPr id="27" name="Picture 26"/>
          <p:cNvPicPr>
            <a:picLocks noChangeAspect="1"/>
          </p:cNvPicPr>
          <p:nvPr/>
        </p:nvPicPr>
        <p:blipFill>
          <a:blip r:embed="rId5"/>
          <a:stretch>
            <a:fillRect/>
          </a:stretch>
        </p:blipFill>
        <p:spPr>
          <a:xfrm>
            <a:off x="7336831" y="3120748"/>
            <a:ext cx="1618645" cy="1618645"/>
          </a:xfrm>
          <a:prstGeom prst="rect">
            <a:avLst/>
          </a:prstGeom>
        </p:spPr>
      </p:pic>
      <p:pic>
        <p:nvPicPr>
          <p:cNvPr id="28" name="Picture 27"/>
          <p:cNvPicPr>
            <a:picLocks noChangeAspect="1"/>
          </p:cNvPicPr>
          <p:nvPr/>
        </p:nvPicPr>
        <p:blipFill>
          <a:blip r:embed="rId6"/>
          <a:stretch>
            <a:fillRect/>
          </a:stretch>
        </p:blipFill>
        <p:spPr>
          <a:xfrm>
            <a:off x="9366580" y="3088664"/>
            <a:ext cx="1618644" cy="1618644"/>
          </a:xfrm>
          <a:prstGeom prst="rect">
            <a:avLst/>
          </a:prstGeom>
        </p:spPr>
      </p:pic>
      <p:sp>
        <p:nvSpPr>
          <p:cNvPr id="2259" name="YOUR TITEL HERE"/>
          <p:cNvSpPr/>
          <p:nvPr/>
        </p:nvSpPr>
        <p:spPr>
          <a:xfrm>
            <a:off x="1270000" y="1034821"/>
            <a:ext cx="9221537" cy="546560"/>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80000"/>
              </a:lnSpc>
              <a:defRPr sz="7200" spc="720">
                <a:solidFill>
                  <a:srgbClr val="151314"/>
                </a:solidFill>
                <a:latin typeface="+mj-lt"/>
                <a:ea typeface="+mj-ea"/>
                <a:cs typeface="+mj-cs"/>
                <a:sym typeface="Montserrat Bold"/>
              </a:defRPr>
            </a:lvl1pPr>
          </a:lstStyle>
          <a:p>
            <a:r>
              <a:rPr lang="en-US" sz="3600" dirty="0"/>
              <a:t>STEP 10: APPLYING FALSE LASHES</a:t>
            </a:r>
            <a:endParaRPr sz="3600" dirty="0"/>
          </a:p>
        </p:txBody>
      </p:sp>
      <p:sp>
        <p:nvSpPr>
          <p:cNvPr id="2260" name=""/>
          <p:cNvSpPr/>
          <p:nvPr/>
        </p:nvSpPr>
        <p:spPr>
          <a:xfrm>
            <a:off x="5625890" y="5051195"/>
            <a:ext cx="406400" cy="4064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6400">
                <a:solidFill>
                  <a:srgbClr val="FFFFFF"/>
                </a:solidFill>
                <a:latin typeface="FontAwesome"/>
                <a:ea typeface="FontAwesome"/>
                <a:cs typeface="FontAwesome"/>
                <a:sym typeface="FontAwesome"/>
              </a:defRPr>
            </a:lvl1pPr>
          </a:lstStyle>
          <a:p>
            <a:r>
              <a:rPr sz="3200" dirty="0"/>
              <a:t></a:t>
            </a:r>
          </a:p>
        </p:txBody>
      </p:sp>
      <p:sp>
        <p:nvSpPr>
          <p:cNvPr id="2261" name="Rechteck"/>
          <p:cNvSpPr/>
          <p:nvPr/>
        </p:nvSpPr>
        <p:spPr>
          <a:xfrm>
            <a:off x="635000" y="952500"/>
            <a:ext cx="31750" cy="1905000"/>
          </a:xfrm>
          <a:prstGeom prst="rect">
            <a:avLst/>
          </a:prstGeom>
          <a:solidFill>
            <a:srgbClr val="A9A9A9"/>
          </a:solidFill>
          <a:ln w="12700">
            <a:miter lim="400000"/>
          </a:ln>
        </p:spPr>
        <p:txBody>
          <a:bodyPr lIns="25400" tIns="25400" rIns="25400" bIns="25400" anchor="ctr"/>
          <a:lstStyle/>
          <a:p>
            <a:pPr>
              <a:defRPr sz="3200">
                <a:solidFill>
                  <a:srgbClr val="0433FF"/>
                </a:solidFill>
              </a:defRPr>
            </a:pPr>
            <a:endParaRPr sz="1600"/>
          </a:p>
        </p:txBody>
      </p:sp>
      <p:sp>
        <p:nvSpPr>
          <p:cNvPr id="2277" name="Steot clita kuasd gubergren, nosotrad sea the tca sanctus estorem ipsusit drin for the druamet."/>
          <p:cNvSpPr/>
          <p:nvPr/>
        </p:nvSpPr>
        <p:spPr>
          <a:xfrm>
            <a:off x="1300578" y="1728539"/>
            <a:ext cx="4730751" cy="387798"/>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600" dirty="0"/>
              <a:t>You Will Need One of the Following</a:t>
            </a:r>
          </a:p>
        </p:txBody>
      </p:sp>
      <p:sp>
        <p:nvSpPr>
          <p:cNvPr id="62" name="Dresda etoa jm osdoma."/>
          <p:cNvSpPr/>
          <p:nvPr/>
        </p:nvSpPr>
        <p:spPr>
          <a:xfrm>
            <a:off x="1312131" y="2608626"/>
            <a:ext cx="2685668" cy="3014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500" dirty="0"/>
              <a:t>Motives False Eyelashes</a:t>
            </a:r>
            <a:endParaRPr sz="1500" dirty="0"/>
          </a:p>
        </p:txBody>
      </p:sp>
      <p:pic>
        <p:nvPicPr>
          <p:cNvPr id="19" name="Picture 18"/>
          <p:cNvPicPr>
            <a:picLocks noChangeAspect="1"/>
          </p:cNvPicPr>
          <p:nvPr/>
        </p:nvPicPr>
        <p:blipFill>
          <a:blip r:embed="rId7"/>
          <a:stretch>
            <a:fillRect/>
          </a:stretch>
        </p:blipFill>
        <p:spPr>
          <a:xfrm>
            <a:off x="1199837" y="4584048"/>
            <a:ext cx="1598468" cy="1598468"/>
          </a:xfrm>
          <a:prstGeom prst="ellipse">
            <a:avLst/>
          </a:prstGeom>
        </p:spPr>
      </p:pic>
      <p:pic>
        <p:nvPicPr>
          <p:cNvPr id="20" name="Picture 19"/>
          <p:cNvPicPr>
            <a:picLocks noChangeAspect="1"/>
          </p:cNvPicPr>
          <p:nvPr/>
        </p:nvPicPr>
        <p:blipFill>
          <a:blip r:embed="rId8"/>
          <a:stretch>
            <a:fillRect/>
          </a:stretch>
        </p:blipFill>
        <p:spPr>
          <a:xfrm>
            <a:off x="3266899" y="4584048"/>
            <a:ext cx="1601931" cy="1601931"/>
          </a:xfrm>
          <a:prstGeom prst="ellipse">
            <a:avLst/>
          </a:prstGeom>
        </p:spPr>
      </p:pic>
      <p:pic>
        <p:nvPicPr>
          <p:cNvPr id="21" name="Picture 20"/>
          <p:cNvPicPr>
            <a:picLocks noChangeAspect="1"/>
          </p:cNvPicPr>
          <p:nvPr/>
        </p:nvPicPr>
        <p:blipFill>
          <a:blip r:embed="rId9"/>
          <a:stretch>
            <a:fillRect/>
          </a:stretch>
        </p:blipFill>
        <p:spPr>
          <a:xfrm>
            <a:off x="5315527" y="4584048"/>
            <a:ext cx="1594139" cy="1594139"/>
          </a:xfrm>
          <a:prstGeom prst="ellipse">
            <a:avLst/>
          </a:prstGeom>
        </p:spPr>
      </p:pic>
      <p:pic>
        <p:nvPicPr>
          <p:cNvPr id="22" name="Picture 21"/>
          <p:cNvPicPr>
            <a:picLocks noChangeAspect="1"/>
          </p:cNvPicPr>
          <p:nvPr/>
        </p:nvPicPr>
        <p:blipFill>
          <a:blip r:embed="rId10"/>
          <a:stretch>
            <a:fillRect/>
          </a:stretch>
        </p:blipFill>
        <p:spPr>
          <a:xfrm>
            <a:off x="7352873" y="4584048"/>
            <a:ext cx="1594139" cy="1594139"/>
          </a:xfrm>
          <a:prstGeom prst="ellipse">
            <a:avLst/>
          </a:prstGeom>
        </p:spPr>
      </p:pic>
      <p:pic>
        <p:nvPicPr>
          <p:cNvPr id="23" name="Picture 22"/>
          <p:cNvPicPr>
            <a:picLocks noChangeAspect="1"/>
          </p:cNvPicPr>
          <p:nvPr/>
        </p:nvPicPr>
        <p:blipFill>
          <a:blip r:embed="rId11"/>
          <a:stretch>
            <a:fillRect/>
          </a:stretch>
        </p:blipFill>
        <p:spPr>
          <a:xfrm>
            <a:off x="9390219" y="4552874"/>
            <a:ext cx="1595005" cy="1595005"/>
          </a:xfrm>
          <a:prstGeom prst="ellipse">
            <a:avLst/>
          </a:prstGeom>
        </p:spPr>
      </p:pic>
      <p:sp>
        <p:nvSpPr>
          <p:cNvPr id="33" name="Eem sus  ipsusitn druamet, orem esomdo ipsos dolor sit amet, deras consetet."/>
          <p:cNvSpPr/>
          <p:nvPr/>
        </p:nvSpPr>
        <p:spPr>
          <a:xfrm>
            <a:off x="1328173" y="3122168"/>
            <a:ext cx="1378173" cy="3014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500" dirty="0"/>
              <a:t>109</a:t>
            </a:r>
            <a:endParaRPr sz="1500" dirty="0"/>
          </a:p>
        </p:txBody>
      </p:sp>
      <p:sp>
        <p:nvSpPr>
          <p:cNvPr id="34" name="Eem sus  ipsusitn druamet, orem esomdo ipsos dolor sit amet, deras consetet."/>
          <p:cNvSpPr/>
          <p:nvPr/>
        </p:nvSpPr>
        <p:spPr>
          <a:xfrm>
            <a:off x="3378777" y="3122168"/>
            <a:ext cx="1378173" cy="3014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500" dirty="0"/>
              <a:t>110</a:t>
            </a:r>
            <a:endParaRPr sz="1500" dirty="0"/>
          </a:p>
        </p:txBody>
      </p:sp>
      <p:sp>
        <p:nvSpPr>
          <p:cNvPr id="35" name="Eem sus  ipsusitn druamet, orem esomdo ipsos dolor sit amet, deras consetet."/>
          <p:cNvSpPr/>
          <p:nvPr/>
        </p:nvSpPr>
        <p:spPr>
          <a:xfrm>
            <a:off x="5395199" y="3122168"/>
            <a:ext cx="1378173" cy="3014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500" dirty="0"/>
              <a:t>111</a:t>
            </a:r>
            <a:endParaRPr sz="1500" dirty="0"/>
          </a:p>
        </p:txBody>
      </p:sp>
      <p:sp>
        <p:nvSpPr>
          <p:cNvPr id="36" name="Eem sus  ipsusitn druamet, orem esomdo ipsos dolor sit amet, deras consetet."/>
          <p:cNvSpPr/>
          <p:nvPr/>
        </p:nvSpPr>
        <p:spPr>
          <a:xfrm>
            <a:off x="7419477" y="3122168"/>
            <a:ext cx="1378173" cy="3014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500" dirty="0"/>
              <a:t>112</a:t>
            </a:r>
            <a:endParaRPr sz="1500" dirty="0"/>
          </a:p>
        </p:txBody>
      </p:sp>
      <p:sp>
        <p:nvSpPr>
          <p:cNvPr id="37" name="Eem sus  ipsusitn druamet, orem esomdo ipsos dolor sit amet, deras consetet."/>
          <p:cNvSpPr/>
          <p:nvPr/>
        </p:nvSpPr>
        <p:spPr>
          <a:xfrm>
            <a:off x="9486815" y="3122168"/>
            <a:ext cx="1378173" cy="3014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500" dirty="0"/>
              <a:t>113</a:t>
            </a:r>
            <a:endParaRPr sz="1500" dirty="0"/>
          </a:p>
        </p:txBody>
      </p:sp>
    </p:spTree>
    <p:extLst>
      <p:ext uri="{BB962C8B-B14F-4D97-AF65-F5344CB8AC3E}">
        <p14:creationId xmlns:p14="http://schemas.microsoft.com/office/powerpoint/2010/main" val="308669223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rotWithShape="1">
          <a:blip r:embed="rId2"/>
          <a:srcRect l="19949" t="45653" r="56797" b="46107"/>
          <a:stretch/>
        </p:blipFill>
        <p:spPr>
          <a:xfrm>
            <a:off x="1300578" y="4460992"/>
            <a:ext cx="1212258" cy="1209133"/>
          </a:xfrm>
          <a:prstGeom prst="ellipse">
            <a:avLst/>
          </a:prstGeom>
        </p:spPr>
      </p:pic>
      <p:pic>
        <p:nvPicPr>
          <p:cNvPr id="53" name="Picture 52"/>
          <p:cNvPicPr>
            <a:picLocks noChangeAspect="1"/>
          </p:cNvPicPr>
          <p:nvPr/>
        </p:nvPicPr>
        <p:blipFill rotWithShape="1">
          <a:blip r:embed="rId3"/>
          <a:srcRect l="57750" t="38975" r="13765" b="50205"/>
          <a:stretch/>
        </p:blipFill>
        <p:spPr>
          <a:xfrm>
            <a:off x="9454544" y="2471670"/>
            <a:ext cx="1184561" cy="1185583"/>
          </a:xfrm>
          <a:prstGeom prst="ellipse">
            <a:avLst/>
          </a:prstGeom>
        </p:spPr>
      </p:pic>
      <p:pic>
        <p:nvPicPr>
          <p:cNvPr id="30" name="Picture 29"/>
          <p:cNvPicPr>
            <a:picLocks noChangeAspect="1"/>
          </p:cNvPicPr>
          <p:nvPr/>
        </p:nvPicPr>
        <p:blipFill rotWithShape="1">
          <a:blip r:embed="rId2"/>
          <a:srcRect l="19949" t="29985" r="56797" b="61775"/>
          <a:stretch/>
        </p:blipFill>
        <p:spPr>
          <a:xfrm>
            <a:off x="6680657" y="2468952"/>
            <a:ext cx="1216280" cy="1213145"/>
          </a:xfrm>
          <a:prstGeom prst="ellipse">
            <a:avLst/>
          </a:prstGeom>
        </p:spPr>
      </p:pic>
      <p:pic>
        <p:nvPicPr>
          <p:cNvPr id="3" name="Picture 2"/>
          <p:cNvPicPr>
            <a:picLocks noChangeAspect="1"/>
          </p:cNvPicPr>
          <p:nvPr/>
        </p:nvPicPr>
        <p:blipFill rotWithShape="1">
          <a:blip r:embed="rId3"/>
          <a:srcRect l="57750" t="26888" r="13765" b="62292"/>
          <a:stretch/>
        </p:blipFill>
        <p:spPr>
          <a:xfrm>
            <a:off x="4056159" y="2467890"/>
            <a:ext cx="1184561" cy="1185583"/>
          </a:xfrm>
          <a:prstGeom prst="ellipse">
            <a:avLst/>
          </a:prstGeom>
        </p:spPr>
      </p:pic>
      <p:pic>
        <p:nvPicPr>
          <p:cNvPr id="50" name="Picture 49"/>
          <p:cNvPicPr>
            <a:picLocks noChangeAspect="1"/>
          </p:cNvPicPr>
          <p:nvPr/>
        </p:nvPicPr>
        <p:blipFill rotWithShape="1">
          <a:blip r:embed="rId4"/>
          <a:srcRect l="4539" t="43607" r="54138" b="34679"/>
          <a:stretch/>
        </p:blipFill>
        <p:spPr>
          <a:xfrm>
            <a:off x="7256160" y="4507737"/>
            <a:ext cx="1202653" cy="1188832"/>
          </a:xfrm>
          <a:prstGeom prst="ellipse">
            <a:avLst/>
          </a:prstGeom>
        </p:spPr>
      </p:pic>
      <p:pic>
        <p:nvPicPr>
          <p:cNvPr id="24" name="Picture 23"/>
          <p:cNvPicPr>
            <a:picLocks noChangeAspect="1"/>
          </p:cNvPicPr>
          <p:nvPr/>
        </p:nvPicPr>
        <p:blipFill rotWithShape="1">
          <a:blip r:embed="rId4"/>
          <a:srcRect l="4557" t="22150" r="54120" b="56136"/>
          <a:stretch/>
        </p:blipFill>
        <p:spPr>
          <a:xfrm>
            <a:off x="1325909" y="2468053"/>
            <a:ext cx="1202653" cy="1188832"/>
          </a:xfrm>
          <a:prstGeom prst="ellipse">
            <a:avLst/>
          </a:prstGeom>
        </p:spPr>
      </p:pic>
      <p:pic>
        <p:nvPicPr>
          <p:cNvPr id="29" name="Picture 28"/>
          <p:cNvPicPr>
            <a:picLocks noChangeAspect="1"/>
          </p:cNvPicPr>
          <p:nvPr/>
        </p:nvPicPr>
        <p:blipFill rotWithShape="1">
          <a:blip r:embed="rId4"/>
          <a:srcRect l="53181" t="65651" r="5496" b="12635"/>
          <a:stretch/>
        </p:blipFill>
        <p:spPr>
          <a:xfrm>
            <a:off x="10120999" y="4573927"/>
            <a:ext cx="1424815" cy="1408441"/>
          </a:xfrm>
          <a:prstGeom prst="ellipse">
            <a:avLst/>
          </a:prstGeom>
        </p:spPr>
      </p:pic>
      <p:sp>
        <p:nvSpPr>
          <p:cNvPr id="1752" name="Rechteck"/>
          <p:cNvSpPr/>
          <p:nvPr/>
        </p:nvSpPr>
        <p:spPr>
          <a:xfrm>
            <a:off x="635000" y="952500"/>
            <a:ext cx="31750" cy="1905000"/>
          </a:xfrm>
          <a:prstGeom prst="rect">
            <a:avLst/>
          </a:prstGeom>
          <a:blipFill>
            <a:blip r:embed="rId5"/>
          </a:blipFill>
          <a:ln w="12700">
            <a:miter lim="400000"/>
          </a:ln>
        </p:spPr>
        <p:txBody>
          <a:bodyPr lIns="25400" tIns="25400" rIns="25400" bIns="25400" anchor="ctr"/>
          <a:lstStyle/>
          <a:p>
            <a:pPr>
              <a:defRPr sz="3200">
                <a:solidFill>
                  <a:srgbClr val="0433FF"/>
                </a:solidFill>
              </a:defRPr>
            </a:pPr>
            <a:endParaRPr sz="1600"/>
          </a:p>
        </p:txBody>
      </p:sp>
      <p:grpSp>
        <p:nvGrpSpPr>
          <p:cNvPr id="1757" name="Gruppieren"/>
          <p:cNvGrpSpPr/>
          <p:nvPr/>
        </p:nvGrpSpPr>
        <p:grpSpPr>
          <a:xfrm>
            <a:off x="2641562" y="2642793"/>
            <a:ext cx="1905001" cy="1538691"/>
            <a:chOff x="0" y="-27109"/>
            <a:chExt cx="3810001" cy="3077382"/>
          </a:xfrm>
        </p:grpSpPr>
        <p:sp>
          <p:nvSpPr>
            <p:cNvPr id="1755" name="Enoa jasomds"/>
            <p:cNvSpPr/>
            <p:nvPr/>
          </p:nvSpPr>
          <p:spPr>
            <a:xfrm>
              <a:off x="0" y="-27109"/>
              <a:ext cx="3810001" cy="6028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500" dirty="0"/>
                <a:t>STEP 1 </a:t>
              </a:r>
              <a:endParaRPr sz="1500" dirty="0"/>
            </a:p>
          </p:txBody>
        </p:sp>
        <p:sp>
          <p:nvSpPr>
            <p:cNvPr id="1756" name="Somdo ipsos mito."/>
            <p:cNvSpPr/>
            <p:nvPr/>
          </p:nvSpPr>
          <p:spPr>
            <a:xfrm>
              <a:off x="2" y="575749"/>
              <a:ext cx="2730893" cy="24745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050" dirty="0">
                  <a:solidFill>
                    <a:srgbClr val="585555"/>
                  </a:solidFill>
                  <a:latin typeface="Montserrat Light" charset="0"/>
                  <a:ea typeface="Montserrat Light" charset="0"/>
                  <a:cs typeface="Montserrat Light" charset="0"/>
                </a:rPr>
                <a:t>Hold the lash strip up to your eye to check the length </a:t>
              </a:r>
              <a:r>
                <a:rPr lang="mr-IN" sz="1050" dirty="0">
                  <a:solidFill>
                    <a:srgbClr val="585555"/>
                  </a:solidFill>
                  <a:latin typeface="Montserrat Light" charset="0"/>
                  <a:ea typeface="Montserrat Light" charset="0"/>
                  <a:cs typeface="Montserrat Light" charset="0"/>
                </a:rPr>
                <a:t>–</a:t>
              </a:r>
              <a:r>
                <a:rPr lang="en-US" sz="1050" dirty="0">
                  <a:solidFill>
                    <a:srgbClr val="585555"/>
                  </a:solidFill>
                  <a:latin typeface="Montserrat Light" charset="0"/>
                  <a:ea typeface="Montserrat Light" charset="0"/>
                  <a:cs typeface="Montserrat Light" charset="0"/>
                </a:rPr>
                <a:t> if it’s too long it will be uncomfortable</a:t>
              </a:r>
            </a:p>
            <a:p>
              <a:r>
                <a:rPr lang="en-US" sz="1200" dirty="0">
                  <a:solidFill>
                    <a:srgbClr val="585555"/>
                  </a:solidFill>
                  <a:latin typeface="Montserrat Light" charset="0"/>
                  <a:ea typeface="Montserrat Light" charset="0"/>
                  <a:cs typeface="Montserrat Light" charset="0"/>
                </a:rPr>
                <a:t> </a:t>
              </a:r>
            </a:p>
          </p:txBody>
        </p:sp>
      </p:grpSp>
      <p:grpSp>
        <p:nvGrpSpPr>
          <p:cNvPr id="1762" name="Gruppieren"/>
          <p:cNvGrpSpPr/>
          <p:nvPr/>
        </p:nvGrpSpPr>
        <p:grpSpPr>
          <a:xfrm>
            <a:off x="8040600" y="2643090"/>
            <a:ext cx="1905001" cy="1316723"/>
            <a:chOff x="0" y="114689"/>
            <a:chExt cx="3810001" cy="2633441"/>
          </a:xfrm>
        </p:grpSpPr>
        <p:sp>
          <p:nvSpPr>
            <p:cNvPr id="1760" name="Enoa jasomds"/>
            <p:cNvSpPr/>
            <p:nvPr/>
          </p:nvSpPr>
          <p:spPr>
            <a:xfrm>
              <a:off x="0" y="114689"/>
              <a:ext cx="3810001" cy="6028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500" dirty="0"/>
                <a:t>STEP 3</a:t>
              </a:r>
              <a:endParaRPr sz="1500" dirty="0"/>
            </a:p>
          </p:txBody>
        </p:sp>
        <p:sp>
          <p:nvSpPr>
            <p:cNvPr id="1761" name="Somdo ipsos mito."/>
            <p:cNvSpPr/>
            <p:nvPr/>
          </p:nvSpPr>
          <p:spPr>
            <a:xfrm>
              <a:off x="0" y="716808"/>
              <a:ext cx="2599877" cy="20313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050" dirty="0">
                  <a:solidFill>
                    <a:srgbClr val="585555"/>
                  </a:solidFill>
                  <a:latin typeface="Montserrat Light" charset="0"/>
                  <a:ea typeface="Montserrat Light" charset="0"/>
                  <a:cs typeface="Montserrat Light" charset="0"/>
                </a:rPr>
                <a:t>Take your false lash and bend it to create a c shape. Hold for a couple of seconds.</a:t>
              </a:r>
            </a:p>
          </p:txBody>
        </p:sp>
      </p:grpSp>
      <p:grpSp>
        <p:nvGrpSpPr>
          <p:cNvPr id="1766" name="Gruppieren"/>
          <p:cNvGrpSpPr/>
          <p:nvPr/>
        </p:nvGrpSpPr>
        <p:grpSpPr>
          <a:xfrm>
            <a:off x="5380011" y="2642014"/>
            <a:ext cx="1506618" cy="1220849"/>
            <a:chOff x="15656" y="97934"/>
            <a:chExt cx="3810001" cy="2441692"/>
          </a:xfrm>
        </p:grpSpPr>
        <p:sp>
          <p:nvSpPr>
            <p:cNvPr id="1764" name="Enoa jasomds"/>
            <p:cNvSpPr/>
            <p:nvPr/>
          </p:nvSpPr>
          <p:spPr>
            <a:xfrm>
              <a:off x="15656" y="97934"/>
              <a:ext cx="3810001" cy="6028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500" dirty="0"/>
                <a:t>STEP 2</a:t>
              </a:r>
              <a:endParaRPr sz="1500" dirty="0"/>
            </a:p>
          </p:txBody>
        </p:sp>
        <p:sp>
          <p:nvSpPr>
            <p:cNvPr id="1765" name="Somdo ipsos mito."/>
            <p:cNvSpPr/>
            <p:nvPr/>
          </p:nvSpPr>
          <p:spPr>
            <a:xfrm>
              <a:off x="32614" y="896104"/>
              <a:ext cx="3019277" cy="16435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050" dirty="0">
                  <a:solidFill>
                    <a:srgbClr val="585555"/>
                  </a:solidFill>
                  <a:latin typeface="Montserrat Light" charset="0"/>
                  <a:ea typeface="Montserrat Light" charset="0"/>
                  <a:cs typeface="Montserrat Light" charset="0"/>
                </a:rPr>
                <a:t>Trim lash to fit your lash line. Make the cut where the lash is the longest.</a:t>
              </a:r>
            </a:p>
          </p:txBody>
        </p:sp>
      </p:grpSp>
      <p:grpSp>
        <p:nvGrpSpPr>
          <p:cNvPr id="1770" name="Gruppieren"/>
          <p:cNvGrpSpPr/>
          <p:nvPr/>
        </p:nvGrpSpPr>
        <p:grpSpPr>
          <a:xfrm>
            <a:off x="10775418" y="2637371"/>
            <a:ext cx="1905001" cy="1926489"/>
            <a:chOff x="0" y="68509"/>
            <a:chExt cx="3810001" cy="3852971"/>
          </a:xfrm>
        </p:grpSpPr>
        <p:sp>
          <p:nvSpPr>
            <p:cNvPr id="1768" name="Enoa jasomds"/>
            <p:cNvSpPr/>
            <p:nvPr/>
          </p:nvSpPr>
          <p:spPr>
            <a:xfrm>
              <a:off x="0" y="68509"/>
              <a:ext cx="3810001" cy="6028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500" dirty="0"/>
                <a:t>STEP 4</a:t>
              </a:r>
              <a:endParaRPr sz="1500" dirty="0"/>
            </a:p>
          </p:txBody>
        </p:sp>
        <p:sp>
          <p:nvSpPr>
            <p:cNvPr id="1769" name="Somdo ipsos mito."/>
            <p:cNvSpPr/>
            <p:nvPr/>
          </p:nvSpPr>
          <p:spPr>
            <a:xfrm>
              <a:off x="0" y="671366"/>
              <a:ext cx="2555261" cy="325011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050" dirty="0">
                  <a:solidFill>
                    <a:srgbClr val="585555"/>
                  </a:solidFill>
                  <a:latin typeface="Montserrat Light" charset="0"/>
                  <a:ea typeface="Montserrat Light" charset="0"/>
                  <a:cs typeface="Montserrat Light" charset="0"/>
                </a:rPr>
                <a:t>Apply the glue. Wait 30 seconds for the glue to become tacky (this will make the lash easier to place). </a:t>
              </a:r>
            </a:p>
            <a:p>
              <a:r>
                <a:rPr lang="en-US" sz="1200" dirty="0">
                  <a:latin typeface="Montserrat Light" charset="0"/>
                  <a:ea typeface="Montserrat Light" charset="0"/>
                  <a:cs typeface="Montserrat Light" charset="0"/>
                </a:rPr>
                <a:t> </a:t>
              </a:r>
            </a:p>
          </p:txBody>
        </p:sp>
      </p:grpSp>
      <p:sp>
        <p:nvSpPr>
          <p:cNvPr id="35" name="YOUR TITEL HERE"/>
          <p:cNvSpPr/>
          <p:nvPr/>
        </p:nvSpPr>
        <p:spPr>
          <a:xfrm>
            <a:off x="1270000" y="1040335"/>
            <a:ext cx="9647936" cy="53553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80000"/>
              </a:lnSpc>
              <a:defRPr sz="7200" spc="720">
                <a:solidFill>
                  <a:srgbClr val="151314"/>
                </a:solidFill>
                <a:latin typeface="+mj-lt"/>
                <a:ea typeface="+mj-ea"/>
                <a:cs typeface="+mj-cs"/>
                <a:sym typeface="Montserrat Bold"/>
              </a:defRPr>
            </a:lvl1pPr>
          </a:lstStyle>
          <a:p>
            <a:r>
              <a:rPr lang="en-US" sz="3600"/>
              <a:t>APPLYING FALSE LASHES</a:t>
            </a:r>
            <a:endParaRPr lang="en-US" sz="3600" dirty="0"/>
          </a:p>
        </p:txBody>
      </p:sp>
      <p:sp>
        <p:nvSpPr>
          <p:cNvPr id="36" name="Steot clita kuasd gubergren, nosotrad sea the tca sanctus estorem ipsusit drin for the druamet."/>
          <p:cNvSpPr/>
          <p:nvPr/>
        </p:nvSpPr>
        <p:spPr>
          <a:xfrm>
            <a:off x="1300578" y="1740144"/>
            <a:ext cx="4730751" cy="364587"/>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600" dirty="0"/>
              <a:t>Follow Step by Step Pictorial</a:t>
            </a:r>
          </a:p>
        </p:txBody>
      </p:sp>
      <p:sp>
        <p:nvSpPr>
          <p:cNvPr id="47" name="YOUR TITEL HERE"/>
          <p:cNvSpPr/>
          <p:nvPr/>
        </p:nvSpPr>
        <p:spPr>
          <a:xfrm>
            <a:off x="9942005" y="6043802"/>
            <a:ext cx="5636951" cy="340350"/>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80000"/>
              </a:lnSpc>
              <a:defRPr sz="7200" spc="720">
                <a:solidFill>
                  <a:srgbClr val="151314"/>
                </a:solidFill>
                <a:latin typeface="+mj-lt"/>
                <a:ea typeface="+mj-ea"/>
                <a:cs typeface="+mj-cs"/>
                <a:sym typeface="Montserrat Bold"/>
              </a:defRPr>
            </a:lvl1pPr>
          </a:lstStyle>
          <a:p>
            <a:r>
              <a:rPr lang="en-US" sz="2000" dirty="0"/>
              <a:t>THE END</a:t>
            </a:r>
            <a:endParaRPr sz="2000" dirty="0"/>
          </a:p>
        </p:txBody>
      </p:sp>
      <p:sp>
        <p:nvSpPr>
          <p:cNvPr id="48" name="YOUR TITEL HERE"/>
          <p:cNvSpPr/>
          <p:nvPr/>
        </p:nvSpPr>
        <p:spPr>
          <a:xfrm>
            <a:off x="10056644" y="6301909"/>
            <a:ext cx="5636951" cy="340350"/>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80000"/>
              </a:lnSpc>
              <a:defRPr sz="7200" spc="720">
                <a:solidFill>
                  <a:srgbClr val="151314"/>
                </a:solidFill>
                <a:latin typeface="+mj-lt"/>
                <a:ea typeface="+mj-ea"/>
                <a:cs typeface="+mj-cs"/>
                <a:sym typeface="Montserrat Bold"/>
              </a:defRPr>
            </a:lvl1pPr>
          </a:lstStyle>
          <a:p>
            <a:r>
              <a:rPr lang="en-US" sz="2000" dirty="0"/>
              <a:t>RESULT</a:t>
            </a:r>
            <a:endParaRPr sz="2000" dirty="0"/>
          </a:p>
        </p:txBody>
      </p:sp>
      <p:grpSp>
        <p:nvGrpSpPr>
          <p:cNvPr id="32" name="Gruppieren"/>
          <p:cNvGrpSpPr/>
          <p:nvPr/>
        </p:nvGrpSpPr>
        <p:grpSpPr>
          <a:xfrm>
            <a:off x="2648996" y="4623656"/>
            <a:ext cx="1905001" cy="910642"/>
            <a:chOff x="-276" y="6213"/>
            <a:chExt cx="3810001" cy="1821280"/>
          </a:xfrm>
        </p:grpSpPr>
        <p:sp>
          <p:nvSpPr>
            <p:cNvPr id="33" name="Enoa jasomds"/>
            <p:cNvSpPr/>
            <p:nvPr/>
          </p:nvSpPr>
          <p:spPr>
            <a:xfrm>
              <a:off x="-276" y="6213"/>
              <a:ext cx="3810001" cy="6028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500" dirty="0"/>
                <a:t>STEP 5</a:t>
              </a:r>
              <a:endParaRPr sz="1500" dirty="0"/>
            </a:p>
          </p:txBody>
        </p:sp>
        <p:sp>
          <p:nvSpPr>
            <p:cNvPr id="34" name="Somdo ipsos mito."/>
            <p:cNvSpPr/>
            <p:nvPr/>
          </p:nvSpPr>
          <p:spPr>
            <a:xfrm>
              <a:off x="0" y="516368"/>
              <a:ext cx="3084895" cy="13111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050" dirty="0">
                  <a:solidFill>
                    <a:srgbClr val="585555"/>
                  </a:solidFill>
                  <a:latin typeface="Montserrat Light" charset="0"/>
                  <a:ea typeface="Montserrat Light" charset="0"/>
                  <a:cs typeface="Montserrat Light" charset="0"/>
                </a:rPr>
                <a:t>Gently Curl </a:t>
              </a:r>
              <a:br>
                <a:rPr lang="en-US" sz="1050" dirty="0">
                  <a:solidFill>
                    <a:srgbClr val="585555"/>
                  </a:solidFill>
                  <a:latin typeface="Montserrat Light" charset="0"/>
                  <a:ea typeface="Montserrat Light" charset="0"/>
                  <a:cs typeface="Montserrat Light" charset="0"/>
                </a:rPr>
              </a:br>
              <a:r>
                <a:rPr lang="en-US" sz="1050" dirty="0">
                  <a:solidFill>
                    <a:srgbClr val="585555"/>
                  </a:solidFill>
                  <a:latin typeface="Montserrat Light" charset="0"/>
                  <a:ea typeface="Montserrat Light" charset="0"/>
                  <a:cs typeface="Montserrat Light" charset="0"/>
                </a:rPr>
                <a:t>your eyelashes. </a:t>
              </a:r>
            </a:p>
            <a:p>
              <a:r>
                <a:rPr lang="en-US" sz="1200" dirty="0">
                  <a:latin typeface="Montserrat Light" charset="0"/>
                  <a:ea typeface="Montserrat Light" charset="0"/>
                  <a:cs typeface="Montserrat Light" charset="0"/>
                </a:rPr>
                <a:t> </a:t>
              </a:r>
            </a:p>
          </p:txBody>
        </p:sp>
      </p:grpSp>
      <p:pic>
        <p:nvPicPr>
          <p:cNvPr id="37" name="Picture 36"/>
          <p:cNvPicPr>
            <a:picLocks noChangeAspect="1"/>
          </p:cNvPicPr>
          <p:nvPr/>
        </p:nvPicPr>
        <p:blipFill rotWithShape="1">
          <a:blip r:embed="rId4"/>
          <a:srcRect l="53181" t="43607" r="5496" b="34679"/>
          <a:stretch/>
        </p:blipFill>
        <p:spPr>
          <a:xfrm>
            <a:off x="3885510" y="4482306"/>
            <a:ext cx="1202653" cy="1188832"/>
          </a:xfrm>
          <a:prstGeom prst="ellipse">
            <a:avLst/>
          </a:prstGeom>
        </p:spPr>
      </p:pic>
      <p:grpSp>
        <p:nvGrpSpPr>
          <p:cNvPr id="38" name="Gruppieren"/>
          <p:cNvGrpSpPr/>
          <p:nvPr/>
        </p:nvGrpSpPr>
        <p:grpSpPr>
          <a:xfrm>
            <a:off x="5218817" y="4577945"/>
            <a:ext cx="1905002" cy="1132876"/>
            <a:chOff x="0" y="-79997"/>
            <a:chExt cx="3810003" cy="2265748"/>
          </a:xfrm>
        </p:grpSpPr>
        <p:sp>
          <p:nvSpPr>
            <p:cNvPr id="39" name="Enoa jasomds"/>
            <p:cNvSpPr/>
            <p:nvPr/>
          </p:nvSpPr>
          <p:spPr>
            <a:xfrm>
              <a:off x="0" y="-79997"/>
              <a:ext cx="3810001" cy="6028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500" dirty="0"/>
                <a:t>STEP 6</a:t>
              </a:r>
              <a:endParaRPr sz="1500" dirty="0"/>
            </a:p>
          </p:txBody>
        </p:sp>
        <p:sp>
          <p:nvSpPr>
            <p:cNvPr id="40" name="Somdo ipsos mito."/>
            <p:cNvSpPr/>
            <p:nvPr/>
          </p:nvSpPr>
          <p:spPr>
            <a:xfrm>
              <a:off x="0" y="521580"/>
              <a:ext cx="3810003" cy="16641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050" dirty="0">
                  <a:solidFill>
                    <a:srgbClr val="585555"/>
                  </a:solidFill>
                  <a:latin typeface="Montserrat Light" charset="0"/>
                  <a:ea typeface="Montserrat Light" charset="0"/>
                  <a:cs typeface="Montserrat Light" charset="0"/>
                </a:rPr>
                <a:t>Using tweezers (or your fingers) place the false lash as close as possible to your natural lash line</a:t>
              </a:r>
              <a:r>
                <a:rPr lang="en-US" sz="1050">
                  <a:solidFill>
                    <a:srgbClr val="585555"/>
                  </a:solidFill>
                  <a:latin typeface="Montserrat Light" charset="0"/>
                  <a:ea typeface="Montserrat Light" charset="0"/>
                  <a:cs typeface="Montserrat Light" charset="0"/>
                </a:rPr>
                <a:t>. </a:t>
              </a:r>
              <a:r>
                <a:rPr lang="en-US" sz="1200" dirty="0">
                  <a:latin typeface="Montserrat Light" charset="0"/>
                  <a:ea typeface="Montserrat Light" charset="0"/>
                  <a:cs typeface="Montserrat Light" charset="0"/>
                </a:rPr>
                <a:t> </a:t>
              </a:r>
            </a:p>
          </p:txBody>
        </p:sp>
      </p:grpSp>
      <p:grpSp>
        <p:nvGrpSpPr>
          <p:cNvPr id="42" name="Gruppieren"/>
          <p:cNvGrpSpPr/>
          <p:nvPr/>
        </p:nvGrpSpPr>
        <p:grpSpPr>
          <a:xfrm>
            <a:off x="8591154" y="4577945"/>
            <a:ext cx="1905001" cy="1787350"/>
            <a:chOff x="0" y="-79997"/>
            <a:chExt cx="3810001" cy="3574693"/>
          </a:xfrm>
        </p:grpSpPr>
        <p:sp>
          <p:nvSpPr>
            <p:cNvPr id="43" name="Enoa jasomds"/>
            <p:cNvSpPr/>
            <p:nvPr/>
          </p:nvSpPr>
          <p:spPr>
            <a:xfrm>
              <a:off x="0" y="-79997"/>
              <a:ext cx="3810001" cy="6028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500" dirty="0"/>
                <a:t>STEP 7</a:t>
              </a:r>
              <a:endParaRPr sz="1500" dirty="0"/>
            </a:p>
          </p:txBody>
        </p:sp>
        <p:sp>
          <p:nvSpPr>
            <p:cNvPr id="49" name="Somdo ipsos mito."/>
            <p:cNvSpPr/>
            <p:nvPr/>
          </p:nvSpPr>
          <p:spPr>
            <a:xfrm>
              <a:off x="0" y="521580"/>
              <a:ext cx="2138675" cy="29731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050" dirty="0">
                  <a:solidFill>
                    <a:srgbClr val="585555"/>
                  </a:solidFill>
                  <a:latin typeface="Montserrat Light" charset="0"/>
                  <a:ea typeface="Montserrat Light" charset="0"/>
                  <a:cs typeface="Montserrat Light" charset="0"/>
                </a:rPr>
                <a:t>Start in the center, then outer side and inner corner.</a:t>
              </a:r>
            </a:p>
            <a:p>
              <a:r>
                <a:rPr lang="en-US" sz="1200" dirty="0">
                  <a:latin typeface="Montserrat Light" charset="0"/>
                  <a:ea typeface="Montserrat Light" charset="0"/>
                  <a:cs typeface="Montserrat Light" charset="0"/>
                </a:rPr>
                <a:t> </a:t>
              </a:r>
            </a:p>
            <a:p>
              <a:r>
                <a:rPr lang="en-US" sz="1200" dirty="0">
                  <a:solidFill>
                    <a:srgbClr val="585555"/>
                  </a:solidFill>
                  <a:latin typeface="Montserrat Light" charset="0"/>
                  <a:ea typeface="Montserrat Light" charset="0"/>
                  <a:cs typeface="Montserrat Light" charset="0"/>
                </a:rPr>
                <a:t> </a:t>
              </a:r>
            </a:p>
            <a:p>
              <a:r>
                <a:rPr lang="en-US" sz="1200" dirty="0">
                  <a:latin typeface="Montserrat Light" charset="0"/>
                  <a:ea typeface="Montserrat Light" charset="0"/>
                  <a:cs typeface="Montserrat Light" charset="0"/>
                </a:rPr>
                <a:t> </a:t>
              </a:r>
            </a:p>
          </p:txBody>
        </p:sp>
      </p:grpSp>
    </p:spTree>
    <p:extLst>
      <p:ext uri="{BB962C8B-B14F-4D97-AF65-F5344CB8AC3E}">
        <p14:creationId xmlns:p14="http://schemas.microsoft.com/office/powerpoint/2010/main" val="140391913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rotWithShape="1">
          <a:blip r:embed="rId2"/>
          <a:srcRect l="27942" t="14908" r="24747" b="69260"/>
          <a:stretch/>
        </p:blipFill>
        <p:spPr>
          <a:xfrm>
            <a:off x="1300578" y="2953056"/>
            <a:ext cx="2759154" cy="2752795"/>
          </a:xfrm>
          <a:prstGeom prst="rect">
            <a:avLst/>
          </a:prstGeom>
        </p:spPr>
      </p:pic>
      <p:pic>
        <p:nvPicPr>
          <p:cNvPr id="2" name="Picture 1"/>
          <p:cNvPicPr>
            <a:picLocks noChangeAspect="1"/>
          </p:cNvPicPr>
          <p:nvPr/>
        </p:nvPicPr>
        <p:blipFill rotWithShape="1">
          <a:blip r:embed="rId2"/>
          <a:srcRect l="30396" t="40061" r="11992" b="40661"/>
          <a:stretch/>
        </p:blipFill>
        <p:spPr>
          <a:xfrm>
            <a:off x="8058515" y="2953056"/>
            <a:ext cx="2759154" cy="2752795"/>
          </a:xfrm>
          <a:prstGeom prst="rect">
            <a:avLst/>
          </a:prstGeom>
        </p:spPr>
      </p:pic>
      <p:sp>
        <p:nvSpPr>
          <p:cNvPr id="1752" name="Rechteck"/>
          <p:cNvSpPr/>
          <p:nvPr/>
        </p:nvSpPr>
        <p:spPr>
          <a:xfrm>
            <a:off x="635000" y="952500"/>
            <a:ext cx="31750" cy="1905000"/>
          </a:xfrm>
          <a:prstGeom prst="rect">
            <a:avLst/>
          </a:prstGeom>
          <a:blipFill>
            <a:blip r:embed="rId3"/>
          </a:blipFill>
          <a:ln w="12700">
            <a:miter lim="400000"/>
          </a:ln>
        </p:spPr>
        <p:txBody>
          <a:bodyPr lIns="25400" tIns="25400" rIns="25400" bIns="25400" anchor="ctr"/>
          <a:lstStyle/>
          <a:p>
            <a:pPr>
              <a:defRPr sz="3200">
                <a:solidFill>
                  <a:srgbClr val="0433FF"/>
                </a:solidFill>
              </a:defRPr>
            </a:pPr>
            <a:endParaRPr sz="1600"/>
          </a:p>
        </p:txBody>
      </p:sp>
      <p:sp>
        <p:nvSpPr>
          <p:cNvPr id="35" name="YOUR TITEL HERE"/>
          <p:cNvSpPr/>
          <p:nvPr/>
        </p:nvSpPr>
        <p:spPr>
          <a:xfrm>
            <a:off x="1270000" y="1040335"/>
            <a:ext cx="10452608" cy="53553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80000"/>
              </a:lnSpc>
              <a:defRPr sz="7200" spc="720">
                <a:solidFill>
                  <a:srgbClr val="151314"/>
                </a:solidFill>
                <a:latin typeface="+mj-lt"/>
                <a:ea typeface="+mj-ea"/>
                <a:cs typeface="+mj-cs"/>
                <a:sym typeface="Montserrat Bold"/>
              </a:defRPr>
            </a:lvl1pPr>
          </a:lstStyle>
          <a:p>
            <a:r>
              <a:rPr lang="en-US" sz="3600" dirty="0"/>
              <a:t>APPLYING FALSE LASHES</a:t>
            </a:r>
          </a:p>
        </p:txBody>
      </p:sp>
      <p:sp>
        <p:nvSpPr>
          <p:cNvPr id="36" name="Steot clita kuasd gubergren, nosotrad sea the tca sanctus estorem ipsusit drin for the druamet."/>
          <p:cNvSpPr/>
          <p:nvPr/>
        </p:nvSpPr>
        <p:spPr>
          <a:xfrm>
            <a:off x="1300578" y="1740144"/>
            <a:ext cx="4730751" cy="364587"/>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600" dirty="0"/>
              <a:t>Tips and Tricks</a:t>
            </a:r>
          </a:p>
        </p:txBody>
      </p:sp>
      <p:sp>
        <p:nvSpPr>
          <p:cNvPr id="45" name="Enoa jasomds"/>
          <p:cNvSpPr/>
          <p:nvPr/>
        </p:nvSpPr>
        <p:spPr>
          <a:xfrm>
            <a:off x="5677533" y="4865264"/>
            <a:ext cx="2161526" cy="8771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pPr algn="r"/>
            <a:r>
              <a:rPr lang="en-US" sz="1500" dirty="0"/>
              <a:t>LEAN DIRECTLY OVER A MIRROR TO GET A BETTER VIEW</a:t>
            </a:r>
            <a:endParaRPr sz="1500" dirty="0"/>
          </a:p>
        </p:txBody>
      </p:sp>
      <p:sp>
        <p:nvSpPr>
          <p:cNvPr id="58" name="Enoa jasomds"/>
          <p:cNvSpPr/>
          <p:nvPr/>
        </p:nvSpPr>
        <p:spPr>
          <a:xfrm>
            <a:off x="4288141" y="2868001"/>
            <a:ext cx="2537020" cy="8771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500"/>
              <a:t>CUT LASH STRIPS IN HALVES OR THIRDS FOR EASIER APPLICATION</a:t>
            </a:r>
            <a:endParaRPr sz="1500" dirty="0"/>
          </a:p>
        </p:txBody>
      </p:sp>
    </p:spTree>
    <p:extLst>
      <p:ext uri="{BB962C8B-B14F-4D97-AF65-F5344CB8AC3E}">
        <p14:creationId xmlns:p14="http://schemas.microsoft.com/office/powerpoint/2010/main" val="134729693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p:cNvSpPr/>
          <p:nvPr/>
        </p:nvSpPr>
        <p:spPr>
          <a:xfrm>
            <a:off x="849789" y="525190"/>
            <a:ext cx="4879182" cy="5971863"/>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p>
        </p:txBody>
      </p:sp>
      <p:pic>
        <p:nvPicPr>
          <p:cNvPr id="14" name="Picture 13">
            <a:extLst>
              <a:ext uri="{FF2B5EF4-FFF2-40B4-BE49-F238E27FC236}">
                <a16:creationId xmlns:a16="http://schemas.microsoft.com/office/drawing/2014/main" id="{7E26F6B9-CD40-1E48-B33A-DE6A65AF384F}"/>
              </a:ext>
            </a:extLst>
          </p:cNvPr>
          <p:cNvPicPr>
            <a:picLocks noChangeAspect="1"/>
          </p:cNvPicPr>
          <p:nvPr/>
        </p:nvPicPr>
        <p:blipFill>
          <a:blip r:embed="rId2"/>
          <a:stretch>
            <a:fillRect/>
          </a:stretch>
        </p:blipFill>
        <p:spPr>
          <a:xfrm>
            <a:off x="6664154" y="-1"/>
            <a:ext cx="5527845" cy="6858001"/>
          </a:xfrm>
          <a:prstGeom prst="rect">
            <a:avLst/>
          </a:prstGeom>
        </p:spPr>
      </p:pic>
      <p:sp>
        <p:nvSpPr>
          <p:cNvPr id="4" name="The etoa jasom dsoc"/>
          <p:cNvSpPr/>
          <p:nvPr/>
        </p:nvSpPr>
        <p:spPr>
          <a:xfrm>
            <a:off x="1121875" y="2253802"/>
            <a:ext cx="4027640" cy="635001"/>
          </a:xfrm>
          <a:prstGeom prst="rect">
            <a:avLst/>
          </a:prstGeom>
          <a:ln w="12700">
            <a:miter lim="400000"/>
          </a:ln>
          <a:extLst>
            <a:ext uri="{C572A759-6A51-4108-AA02-DFA0A04FC94B}">
              <ma14:wrappingTextBoxFlag xmlns:ma14="http://schemas.microsoft.com/office/mac/drawingml/2011/main" xmlns="" val="1"/>
            </a:ext>
          </a:extLst>
        </p:spPr>
        <p:txBody>
          <a:bodyPr lIns="24383" tIns="24383" rIns="24383" bIns="24383" anchor="ctr"/>
          <a:lstStyle>
            <a:lvl1pPr algn="l">
              <a:lnSpc>
                <a:spcPct val="120000"/>
              </a:lnSpc>
              <a:spcBef>
                <a:spcPts val="5900"/>
              </a:spcBef>
              <a:defRPr sz="4800">
                <a:solidFill>
                  <a:srgbClr val="151314"/>
                </a:solidFill>
                <a:latin typeface="Montserrat Semi Bold"/>
                <a:ea typeface="Montserrat Semi Bold"/>
                <a:cs typeface="Montserrat Semi Bold"/>
                <a:sym typeface="Montserrat Semi Bold"/>
              </a:defRPr>
            </a:lvl1pPr>
          </a:lstStyle>
          <a:p>
            <a:pPr algn="ctr"/>
            <a:r>
              <a:rPr lang="en-US" sz="3600" spc="300" dirty="0">
                <a:solidFill>
                  <a:schemeClr val="bg1"/>
                </a:solidFill>
              </a:rPr>
              <a:t>STEP 11:  PERFECT BROWS</a:t>
            </a:r>
            <a:endParaRPr sz="3600" spc="300" dirty="0">
              <a:solidFill>
                <a:schemeClr val="bg1"/>
              </a:solidFill>
            </a:endParaRPr>
          </a:p>
        </p:txBody>
      </p:sp>
      <p:sp>
        <p:nvSpPr>
          <p:cNvPr id="10" name="Steot clita kuasd gubergren, nosotrad sea the tca sanctus estorem ipsusit drin for the druamet.">
            <a:extLst>
              <a:ext uri="{FF2B5EF4-FFF2-40B4-BE49-F238E27FC236}">
                <a16:creationId xmlns:a16="http://schemas.microsoft.com/office/drawing/2014/main" id="{20ACBE81-7011-E34A-B4C0-656753988E32}"/>
              </a:ext>
            </a:extLst>
          </p:cNvPr>
          <p:cNvSpPr/>
          <p:nvPr/>
        </p:nvSpPr>
        <p:spPr>
          <a:xfrm>
            <a:off x="1121875" y="4286697"/>
            <a:ext cx="4268272" cy="1914370"/>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2000" dirty="0">
                <a:solidFill>
                  <a:schemeClr val="bg1"/>
                </a:solidFill>
              </a:rPr>
              <a:t>The structure that your eyebrows give to the rest of your face will flow and enhance your makeup and hair, so when looking good, they can give you the confidence to face the day!</a:t>
            </a:r>
            <a:endParaRPr lang="en-US" sz="1100" dirty="0">
              <a:solidFill>
                <a:schemeClr val="bg1"/>
              </a:solidFill>
            </a:endParaRPr>
          </a:p>
        </p:txBody>
      </p:sp>
    </p:spTree>
    <p:extLst>
      <p:ext uri="{BB962C8B-B14F-4D97-AF65-F5344CB8AC3E}">
        <p14:creationId xmlns:p14="http://schemas.microsoft.com/office/powerpoint/2010/main" val="197816011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29" y="3365500"/>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6232234" y="3794065"/>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6232234" y="4316356"/>
            <a:ext cx="5765800" cy="2064540"/>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marL="285750" indent="-285750">
              <a:buFont typeface="Arial" panose="020B0604020202020204" pitchFamily="34" charset="0"/>
              <a:buChar char="•"/>
            </a:pPr>
            <a:r>
              <a:rPr lang="en-US" sz="1800" dirty="0">
                <a:solidFill>
                  <a:schemeClr val="bg1"/>
                </a:solidFill>
              </a:rPr>
              <a:t>Saving time!</a:t>
            </a:r>
          </a:p>
          <a:p>
            <a:pPr marL="285750" indent="-285750">
              <a:buFont typeface="Arial" panose="020B0604020202020204" pitchFamily="34" charset="0"/>
              <a:buChar char="•"/>
            </a:pPr>
            <a:r>
              <a:rPr lang="en-US" sz="1800" dirty="0">
                <a:solidFill>
                  <a:schemeClr val="bg1"/>
                </a:solidFill>
              </a:rPr>
              <a:t>Being more efficient</a:t>
            </a:r>
          </a:p>
          <a:p>
            <a:pPr marL="285750" indent="-285750">
              <a:buFont typeface="Arial" panose="020B0604020202020204" pitchFamily="34" charset="0"/>
              <a:buChar char="•"/>
            </a:pPr>
            <a:r>
              <a:rPr lang="en-US" sz="1800" dirty="0">
                <a:solidFill>
                  <a:schemeClr val="bg1"/>
                </a:solidFill>
              </a:rPr>
              <a:t>Feeling in control and less chaotic</a:t>
            </a:r>
          </a:p>
          <a:p>
            <a:pPr marL="285750" indent="-285750">
              <a:buFont typeface="Arial" panose="020B0604020202020204" pitchFamily="34" charset="0"/>
              <a:buChar char="•"/>
            </a:pPr>
            <a:r>
              <a:rPr lang="en-US" sz="1800" dirty="0">
                <a:solidFill>
                  <a:schemeClr val="bg1"/>
                </a:solidFill>
              </a:rPr>
              <a:t>Ability to focus on YOU</a:t>
            </a:r>
          </a:p>
          <a:p>
            <a:pPr marL="285750" indent="-285750">
              <a:buFont typeface="Arial" panose="020B0604020202020204" pitchFamily="34" charset="0"/>
              <a:buChar char="•"/>
            </a:pPr>
            <a:r>
              <a:rPr lang="en-US" sz="1800" dirty="0">
                <a:solidFill>
                  <a:schemeClr val="bg1"/>
                </a:solidFill>
              </a:rPr>
              <a:t>Learning (by doing) how to conduct a client consultation!</a:t>
            </a:r>
          </a:p>
          <a:p>
            <a:pPr marL="285750" indent="-285750">
              <a:buFont typeface="Arial" panose="020B0604020202020204" pitchFamily="34" charset="0"/>
              <a:buChar char="•"/>
            </a:pPr>
            <a:r>
              <a:rPr lang="en-US" sz="1800" dirty="0">
                <a:solidFill>
                  <a:schemeClr val="bg1"/>
                </a:solidFill>
              </a:rPr>
              <a:t>Duplication by default</a:t>
            </a: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5725970" y="466013"/>
            <a:ext cx="5429250" cy="2086725"/>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800" dirty="0"/>
              <a:t>We are advocates for being prideful in all things! And having a beautiful station that pairs as an efficient workspace is one of those things. If you’re </a:t>
            </a:r>
            <a:r>
              <a:rPr lang="en-US" sz="1800" dirty="0" err="1"/>
              <a:t>organised</a:t>
            </a:r>
            <a:r>
              <a:rPr lang="en-US" sz="1800" dirty="0"/>
              <a:t>, you’ll feel more in control and your sanitation and pack up at the end of the session will be simpler.  </a:t>
            </a:r>
            <a:endParaRPr lang="en-US" sz="1050" dirty="0"/>
          </a:p>
        </p:txBody>
      </p:sp>
      <p:sp>
        <p:nvSpPr>
          <p:cNvPr id="18" name="Rechteck"/>
          <p:cNvSpPr/>
          <p:nvPr/>
        </p:nvSpPr>
        <p:spPr>
          <a:xfrm>
            <a:off x="645617" y="952500"/>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270000" y="1038699"/>
            <a:ext cx="3179928" cy="538802"/>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endParaRPr sz="3600" spc="720" dirty="0">
              <a:solidFill>
                <a:srgbClr val="151314"/>
              </a:solidFill>
              <a:latin typeface="Montserrat Bold"/>
              <a:ea typeface="Montserrat Bold"/>
              <a:cs typeface="Montserrat Bold"/>
              <a:sym typeface="Montserrat Bold"/>
            </a:endParaRPr>
          </a:p>
        </p:txBody>
      </p:sp>
      <p:sp>
        <p:nvSpPr>
          <p:cNvPr id="19" name="MODERN…"/>
          <p:cNvSpPr/>
          <p:nvPr/>
        </p:nvSpPr>
        <p:spPr>
          <a:xfrm>
            <a:off x="1269999" y="1564292"/>
            <a:ext cx="4263830" cy="584775"/>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r>
              <a:rPr lang="en-US" sz="3200" dirty="0">
                <a:latin typeface="+mj-lt"/>
              </a:rPr>
              <a:t>Proper Set-Up</a:t>
            </a:r>
          </a:p>
        </p:txBody>
      </p:sp>
    </p:spTree>
    <p:extLst>
      <p:ext uri="{BB962C8B-B14F-4D97-AF65-F5344CB8AC3E}">
        <p14:creationId xmlns:p14="http://schemas.microsoft.com/office/powerpoint/2010/main" val="241191558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29" y="3429000"/>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6096000" y="3708933"/>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5980013" y="4276945"/>
            <a:ext cx="5765800" cy="2086725"/>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800" dirty="0">
                <a:solidFill>
                  <a:schemeClr val="bg1"/>
                </a:solidFill>
              </a:rPr>
              <a:t>Astonishing powder/wax brow combination that is effortless to apply and provides striking gleam</a:t>
            </a:r>
            <a:br>
              <a:rPr lang="en-US" sz="1800" dirty="0">
                <a:solidFill>
                  <a:schemeClr val="bg1"/>
                </a:solidFill>
              </a:rPr>
            </a:br>
            <a:endParaRPr lang="en-US" sz="1800" dirty="0">
              <a:solidFill>
                <a:schemeClr val="bg1"/>
              </a:solidFill>
            </a:endParaRPr>
          </a:p>
          <a:p>
            <a:r>
              <a:rPr lang="en-US" sz="1800" dirty="0">
                <a:solidFill>
                  <a:schemeClr val="bg1"/>
                </a:solidFill>
              </a:rPr>
              <a:t>Apply the smooth powder for striking </a:t>
            </a:r>
            <a:r>
              <a:rPr lang="en-US" sz="1800" dirty="0" err="1">
                <a:solidFill>
                  <a:schemeClr val="bg1"/>
                </a:solidFill>
              </a:rPr>
              <a:t>colour</a:t>
            </a:r>
            <a:r>
              <a:rPr lang="en-US" sz="1800" dirty="0">
                <a:solidFill>
                  <a:schemeClr val="bg1"/>
                </a:solidFill>
              </a:rPr>
              <a:t> and the wax for brow-sculpting control with enhanced shine</a:t>
            </a:r>
          </a:p>
          <a:p>
            <a:r>
              <a:rPr lang="en-US" sz="1800" dirty="0">
                <a:solidFill>
                  <a:schemeClr val="bg1"/>
                </a:solidFill>
              </a:rPr>
              <a:t>Enjoy glamorous, shaped and sexy brows all day long</a:t>
            </a: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5980013" y="1084865"/>
            <a:ext cx="4699001" cy="1477328"/>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r>
              <a:rPr lang="en-US" dirty="0"/>
              <a:t>A complete kit for expertly shaping, grooming and defining your brows. The all-inclusive kit contains wax to sculpt the brows and two powder shades to create a natural look.</a:t>
            </a:r>
            <a:endParaRPr lang="en-US" sz="1600" dirty="0"/>
          </a:p>
        </p:txBody>
      </p:sp>
      <p:sp>
        <p:nvSpPr>
          <p:cNvPr id="18" name="Rechteck"/>
          <p:cNvSpPr/>
          <p:nvPr/>
        </p:nvSpPr>
        <p:spPr>
          <a:xfrm>
            <a:off x="645617" y="952500"/>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270000" y="1038699"/>
            <a:ext cx="3179928" cy="538802"/>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endParaRPr sz="3600" spc="720" dirty="0">
              <a:solidFill>
                <a:srgbClr val="151314"/>
              </a:solidFill>
              <a:latin typeface="Montserrat Bold"/>
              <a:ea typeface="Montserrat Bold"/>
              <a:cs typeface="Montserrat Bold"/>
              <a:sym typeface="Montserrat Bold"/>
            </a:endParaRPr>
          </a:p>
        </p:txBody>
      </p:sp>
      <p:sp>
        <p:nvSpPr>
          <p:cNvPr id="19" name="MODERN…"/>
          <p:cNvSpPr/>
          <p:nvPr/>
        </p:nvSpPr>
        <p:spPr>
          <a:xfrm>
            <a:off x="1261977" y="1750754"/>
            <a:ext cx="3991811" cy="989823"/>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ESSENTIAL BROW KIT</a:t>
            </a:r>
            <a:endParaRPr sz="3600" spc="720" dirty="0">
              <a:solidFill>
                <a:srgbClr val="151314"/>
              </a:solidFill>
              <a:latin typeface="Montserrat Bold"/>
              <a:ea typeface="Montserrat Bold"/>
              <a:cs typeface="Montserrat Bold"/>
              <a:sym typeface="Montserrat Bold"/>
            </a:endParaRPr>
          </a:p>
        </p:txBody>
      </p:sp>
      <p:pic>
        <p:nvPicPr>
          <p:cNvPr id="20" name="Picture 19">
            <a:extLst>
              <a:ext uri="{FF2B5EF4-FFF2-40B4-BE49-F238E27FC236}">
                <a16:creationId xmlns:a16="http://schemas.microsoft.com/office/drawing/2014/main" id="{4A742611-B838-0B4F-87B9-4F9A735A18E8}"/>
              </a:ext>
            </a:extLst>
          </p:cNvPr>
          <p:cNvPicPr>
            <a:picLocks noChangeAspect="1"/>
          </p:cNvPicPr>
          <p:nvPr/>
        </p:nvPicPr>
        <p:blipFill rotWithShape="1">
          <a:blip r:embed="rId2"/>
          <a:srcRect t="25003" b="17630"/>
          <a:stretch/>
        </p:blipFill>
        <p:spPr>
          <a:xfrm>
            <a:off x="790600" y="3765875"/>
            <a:ext cx="4334278" cy="2486474"/>
          </a:xfrm>
          <a:prstGeom prst="rect">
            <a:avLst/>
          </a:prstGeom>
        </p:spPr>
      </p:pic>
      <p:sp>
        <p:nvSpPr>
          <p:cNvPr id="2" name="Rectangle 1">
            <a:extLst>
              <a:ext uri="{FF2B5EF4-FFF2-40B4-BE49-F238E27FC236}">
                <a16:creationId xmlns:a16="http://schemas.microsoft.com/office/drawing/2014/main" id="{434E94A3-1C9B-0140-92F0-6EBE88C8D89F}"/>
              </a:ext>
            </a:extLst>
          </p:cNvPr>
          <p:cNvSpPr/>
          <p:nvPr/>
        </p:nvSpPr>
        <p:spPr>
          <a:xfrm>
            <a:off x="1261977" y="2913830"/>
            <a:ext cx="1685077"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7100MBK</a:t>
            </a:r>
            <a:endParaRPr lang="en-US" dirty="0"/>
          </a:p>
        </p:txBody>
      </p:sp>
      <p:sp>
        <p:nvSpPr>
          <p:cNvPr id="16" name="Dresda etoa jasom osdoma."/>
          <p:cNvSpPr/>
          <p:nvPr/>
        </p:nvSpPr>
        <p:spPr>
          <a:xfrm>
            <a:off x="1269998" y="3338485"/>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$42.00    </a:t>
            </a:r>
            <a:endParaRPr sz="1800" dirty="0">
              <a:solidFill>
                <a:schemeClr val="tx1">
                  <a:lumMod val="85000"/>
                  <a:lumOff val="15000"/>
                </a:schemeClr>
              </a:solidFill>
            </a:endParaRPr>
          </a:p>
        </p:txBody>
      </p:sp>
    </p:spTree>
    <p:extLst>
      <p:ext uri="{BB962C8B-B14F-4D97-AF65-F5344CB8AC3E}">
        <p14:creationId xmlns:p14="http://schemas.microsoft.com/office/powerpoint/2010/main" val="68040787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2">
            <a:extLst>
              <a:ext uri="{28A0092B-C50C-407E-A947-70E740481C1C}">
                <a14:useLocalDpi xmlns:a14="http://schemas.microsoft.com/office/drawing/2010/main" val="0"/>
              </a:ext>
            </a:extLst>
          </a:blip>
          <a:srcRect l="35003" t="917" r="35003" b="69088"/>
          <a:stretch/>
        </p:blipFill>
        <p:spPr>
          <a:xfrm>
            <a:off x="9880693" y="204369"/>
            <a:ext cx="1786155" cy="1778543"/>
          </a:xfrm>
          <a:prstGeom prst="ellipse">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68193" t="917" r="1813" b="69088"/>
          <a:stretch/>
        </p:blipFill>
        <p:spPr>
          <a:xfrm>
            <a:off x="1812940" y="2176316"/>
            <a:ext cx="1778001" cy="1770424"/>
          </a:xfrm>
          <a:prstGeom prst="ellipse">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34670" t="35003" r="35336" b="35003"/>
          <a:stretch/>
        </p:blipFill>
        <p:spPr>
          <a:xfrm>
            <a:off x="7968531" y="2297364"/>
            <a:ext cx="1691524" cy="1684315"/>
          </a:xfrm>
          <a:prstGeom prst="ellipse">
            <a:avLst/>
          </a:prstGeom>
        </p:spPr>
      </p:pic>
      <p:pic>
        <p:nvPicPr>
          <p:cNvPr id="34" name="Picture 33"/>
          <p:cNvPicPr>
            <a:picLocks noChangeAspect="1"/>
          </p:cNvPicPr>
          <p:nvPr/>
        </p:nvPicPr>
        <p:blipFill rotWithShape="1">
          <a:blip r:embed="rId2">
            <a:extLst>
              <a:ext uri="{28A0092B-C50C-407E-A947-70E740481C1C}">
                <a14:useLocalDpi xmlns:a14="http://schemas.microsoft.com/office/drawing/2010/main" val="0"/>
              </a:ext>
            </a:extLst>
          </a:blip>
          <a:srcRect l="68019" t="35003" r="1987" b="35003"/>
          <a:stretch/>
        </p:blipFill>
        <p:spPr>
          <a:xfrm>
            <a:off x="273929" y="4097363"/>
            <a:ext cx="1727664" cy="1720301"/>
          </a:xfrm>
          <a:prstGeom prst="ellipse">
            <a:avLst/>
          </a:prstGeom>
        </p:spPr>
      </p:pic>
      <p:pic>
        <p:nvPicPr>
          <p:cNvPr id="37" name="Picture 36"/>
          <p:cNvPicPr>
            <a:picLocks noChangeAspect="1"/>
          </p:cNvPicPr>
          <p:nvPr/>
        </p:nvPicPr>
        <p:blipFill rotWithShape="1">
          <a:blip r:embed="rId2">
            <a:extLst>
              <a:ext uri="{28A0092B-C50C-407E-A947-70E740481C1C}">
                <a14:useLocalDpi xmlns:a14="http://schemas.microsoft.com/office/drawing/2010/main" val="0"/>
              </a:ext>
            </a:extLst>
          </a:blip>
          <a:srcRect l="35798" t="68920" r="34208" b="1086"/>
          <a:stretch/>
        </p:blipFill>
        <p:spPr>
          <a:xfrm>
            <a:off x="4622330" y="4002186"/>
            <a:ext cx="1839123" cy="1831285"/>
          </a:xfrm>
          <a:prstGeom prst="ellipse">
            <a:avLst/>
          </a:prstGeom>
        </p:spPr>
      </p:pic>
      <p:pic>
        <p:nvPicPr>
          <p:cNvPr id="38" name="Picture 37"/>
          <p:cNvPicPr>
            <a:picLocks noChangeAspect="1"/>
          </p:cNvPicPr>
          <p:nvPr/>
        </p:nvPicPr>
        <p:blipFill rotWithShape="1">
          <a:blip r:embed="rId2">
            <a:extLst>
              <a:ext uri="{28A0092B-C50C-407E-A947-70E740481C1C}">
                <a14:useLocalDpi xmlns:a14="http://schemas.microsoft.com/office/drawing/2010/main" val="0"/>
              </a:ext>
            </a:extLst>
          </a:blip>
          <a:srcRect l="68681" t="68920" r="1325" b="1086"/>
          <a:stretch/>
        </p:blipFill>
        <p:spPr>
          <a:xfrm>
            <a:off x="9660055" y="4171623"/>
            <a:ext cx="1569151" cy="1562463"/>
          </a:xfrm>
          <a:prstGeom prst="ellipse">
            <a:avLst/>
          </a:prstGeom>
        </p:spPr>
      </p:pic>
      <p:sp>
        <p:nvSpPr>
          <p:cNvPr id="1752" name="Rechteck"/>
          <p:cNvSpPr/>
          <p:nvPr/>
        </p:nvSpPr>
        <p:spPr>
          <a:xfrm>
            <a:off x="635000" y="952500"/>
            <a:ext cx="31750" cy="1905000"/>
          </a:xfrm>
          <a:prstGeom prst="rect">
            <a:avLst/>
          </a:prstGeom>
          <a:blipFill>
            <a:blip r:embed="rId3"/>
          </a:blipFill>
          <a:ln w="12700">
            <a:miter lim="400000"/>
          </a:ln>
        </p:spPr>
        <p:txBody>
          <a:bodyPr lIns="25400" tIns="25400" rIns="25400" bIns="25400" anchor="ctr"/>
          <a:lstStyle/>
          <a:p>
            <a:pPr>
              <a:defRPr sz="3200">
                <a:solidFill>
                  <a:srgbClr val="0433FF"/>
                </a:solidFill>
              </a:defRPr>
            </a:pPr>
            <a:endParaRPr sz="1600"/>
          </a:p>
        </p:txBody>
      </p:sp>
      <p:sp>
        <p:nvSpPr>
          <p:cNvPr id="1755" name="Enoa jasomds"/>
          <p:cNvSpPr/>
          <p:nvPr/>
        </p:nvSpPr>
        <p:spPr>
          <a:xfrm>
            <a:off x="8628397" y="801785"/>
            <a:ext cx="1075323" cy="3014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pPr algn="ctr"/>
            <a:r>
              <a:rPr lang="en-US" sz="1500" dirty="0"/>
              <a:t>BEFORE</a:t>
            </a:r>
            <a:endParaRPr sz="1500" dirty="0"/>
          </a:p>
        </p:txBody>
      </p:sp>
      <p:grpSp>
        <p:nvGrpSpPr>
          <p:cNvPr id="1762" name="Gruppieren"/>
          <p:cNvGrpSpPr/>
          <p:nvPr/>
        </p:nvGrpSpPr>
        <p:grpSpPr>
          <a:xfrm>
            <a:off x="9771757" y="2739913"/>
            <a:ext cx="2179611" cy="1012393"/>
            <a:chOff x="0" y="-27109"/>
            <a:chExt cx="4359221" cy="2024783"/>
          </a:xfrm>
        </p:grpSpPr>
        <p:sp>
          <p:nvSpPr>
            <p:cNvPr id="1760" name="Enoa jasomds"/>
            <p:cNvSpPr/>
            <p:nvPr/>
          </p:nvSpPr>
          <p:spPr>
            <a:xfrm>
              <a:off x="0" y="-27109"/>
              <a:ext cx="3810001" cy="6028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500" dirty="0"/>
                <a:t>STEP 2</a:t>
              </a:r>
              <a:endParaRPr sz="1500" dirty="0"/>
            </a:p>
          </p:txBody>
        </p:sp>
        <p:sp>
          <p:nvSpPr>
            <p:cNvPr id="1761" name="Somdo ipsos mito."/>
            <p:cNvSpPr/>
            <p:nvPr/>
          </p:nvSpPr>
          <p:spPr>
            <a:xfrm>
              <a:off x="0" y="575748"/>
              <a:ext cx="4359221" cy="14219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200" dirty="0"/>
                <a:t>Fill in the outer part of your brow with the matching shade of powder</a:t>
              </a:r>
            </a:p>
          </p:txBody>
        </p:sp>
      </p:grpSp>
      <p:grpSp>
        <p:nvGrpSpPr>
          <p:cNvPr id="1766" name="Gruppieren"/>
          <p:cNvGrpSpPr/>
          <p:nvPr/>
        </p:nvGrpSpPr>
        <p:grpSpPr>
          <a:xfrm>
            <a:off x="3801383" y="2165060"/>
            <a:ext cx="3833680" cy="1459734"/>
            <a:chOff x="0" y="-27108"/>
            <a:chExt cx="11360532" cy="2919464"/>
          </a:xfrm>
        </p:grpSpPr>
        <p:sp>
          <p:nvSpPr>
            <p:cNvPr id="1764" name="Enoa jasomds"/>
            <p:cNvSpPr/>
            <p:nvPr/>
          </p:nvSpPr>
          <p:spPr>
            <a:xfrm>
              <a:off x="0" y="-27108"/>
              <a:ext cx="3810001" cy="6028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500" dirty="0"/>
                <a:t>STEP 1</a:t>
              </a:r>
              <a:endParaRPr sz="1500" dirty="0"/>
            </a:p>
          </p:txBody>
        </p:sp>
        <p:sp>
          <p:nvSpPr>
            <p:cNvPr id="1765" name="Somdo ipsos mito."/>
            <p:cNvSpPr/>
            <p:nvPr/>
          </p:nvSpPr>
          <p:spPr>
            <a:xfrm>
              <a:off x="14404" y="584035"/>
              <a:ext cx="11346128" cy="23083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200" dirty="0"/>
                <a:t>Mix some of the wax included in the kit with the powder matching your natural brows best (or simply mix both to receive a matching shade) &amp; use it to outline the natural shape of your brows. You may correct the arch or thickness/length of your brow shape.</a:t>
              </a:r>
            </a:p>
          </p:txBody>
        </p:sp>
      </p:grpSp>
      <p:grpSp>
        <p:nvGrpSpPr>
          <p:cNvPr id="1770" name="Gruppieren"/>
          <p:cNvGrpSpPr/>
          <p:nvPr/>
        </p:nvGrpSpPr>
        <p:grpSpPr>
          <a:xfrm>
            <a:off x="2163811" y="4312641"/>
            <a:ext cx="2142761" cy="1353256"/>
            <a:chOff x="0" y="-27109"/>
            <a:chExt cx="5521711" cy="2706507"/>
          </a:xfrm>
        </p:grpSpPr>
        <p:sp>
          <p:nvSpPr>
            <p:cNvPr id="1768" name="Enoa jasomds"/>
            <p:cNvSpPr/>
            <p:nvPr/>
          </p:nvSpPr>
          <p:spPr>
            <a:xfrm>
              <a:off x="0" y="-27109"/>
              <a:ext cx="3810001" cy="6028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500" dirty="0"/>
                <a:t>STEP 3</a:t>
              </a:r>
              <a:endParaRPr sz="1500" dirty="0"/>
            </a:p>
          </p:txBody>
        </p:sp>
        <p:sp>
          <p:nvSpPr>
            <p:cNvPr id="1769" name="Somdo ipsos mito."/>
            <p:cNvSpPr/>
            <p:nvPr/>
          </p:nvSpPr>
          <p:spPr>
            <a:xfrm>
              <a:off x="0" y="371078"/>
              <a:ext cx="5521711" cy="23083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200" dirty="0"/>
                <a:t>Fill in the rest of the eyebrow. You may use a lighter powder or use a brow comb to brush the </a:t>
              </a:r>
              <a:r>
                <a:rPr lang="en-US" sz="1200" dirty="0" err="1"/>
                <a:t>colour</a:t>
              </a:r>
              <a:r>
                <a:rPr lang="en-US" sz="1200" dirty="0"/>
                <a:t> in for a more natural look</a:t>
              </a:r>
            </a:p>
          </p:txBody>
        </p:sp>
      </p:grpSp>
      <p:sp>
        <p:nvSpPr>
          <p:cNvPr id="35" name="YOUR TITEL HERE"/>
          <p:cNvSpPr/>
          <p:nvPr/>
        </p:nvSpPr>
        <p:spPr>
          <a:xfrm>
            <a:off x="1270000" y="1040335"/>
            <a:ext cx="8213001" cy="53553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80000"/>
              </a:lnSpc>
              <a:defRPr sz="7200" spc="720">
                <a:solidFill>
                  <a:srgbClr val="151314"/>
                </a:solidFill>
                <a:latin typeface="+mj-lt"/>
                <a:ea typeface="+mj-ea"/>
                <a:cs typeface="+mj-cs"/>
                <a:sym typeface="Montserrat Bold"/>
              </a:defRPr>
            </a:lvl1pPr>
          </a:lstStyle>
          <a:p>
            <a:r>
              <a:rPr lang="en-US" sz="3600" dirty="0"/>
              <a:t>THE PERFECT BROWS</a:t>
            </a:r>
          </a:p>
        </p:txBody>
      </p:sp>
      <p:sp>
        <p:nvSpPr>
          <p:cNvPr id="36" name="Steot clita kuasd gubergren, nosotrad sea the tca sanctus estorem ipsusit drin for the druamet."/>
          <p:cNvSpPr/>
          <p:nvPr/>
        </p:nvSpPr>
        <p:spPr>
          <a:xfrm>
            <a:off x="1300578" y="1740144"/>
            <a:ext cx="4730751" cy="364587"/>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600" dirty="0"/>
              <a:t>Follow Step by Step Pictorial</a:t>
            </a:r>
          </a:p>
        </p:txBody>
      </p:sp>
      <p:grpSp>
        <p:nvGrpSpPr>
          <p:cNvPr id="29" name="Gruppieren"/>
          <p:cNvGrpSpPr/>
          <p:nvPr/>
        </p:nvGrpSpPr>
        <p:grpSpPr>
          <a:xfrm>
            <a:off x="6571813" y="4347580"/>
            <a:ext cx="2510378" cy="1253830"/>
            <a:chOff x="-12158" y="-27110"/>
            <a:chExt cx="5781732" cy="2507655"/>
          </a:xfrm>
        </p:grpSpPr>
        <p:sp>
          <p:nvSpPr>
            <p:cNvPr id="30" name="Enoa jasomds"/>
            <p:cNvSpPr/>
            <p:nvPr/>
          </p:nvSpPr>
          <p:spPr>
            <a:xfrm>
              <a:off x="0" y="-27110"/>
              <a:ext cx="3810001" cy="6028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500" dirty="0"/>
                <a:t>STEP 4</a:t>
              </a:r>
              <a:endParaRPr sz="1500" dirty="0"/>
            </a:p>
          </p:txBody>
        </p:sp>
        <p:sp>
          <p:nvSpPr>
            <p:cNvPr id="31" name="Somdo ipsos mito."/>
            <p:cNvSpPr/>
            <p:nvPr/>
          </p:nvSpPr>
          <p:spPr>
            <a:xfrm>
              <a:off x="-12158" y="615423"/>
              <a:ext cx="5781732" cy="18651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200" dirty="0"/>
                <a:t>Use the Eye Base to clean up your brows. You may also use a concealer matching your skin </a:t>
              </a:r>
              <a:r>
                <a:rPr lang="en-US" sz="1200" dirty="0" err="1"/>
                <a:t>colour</a:t>
              </a:r>
              <a:r>
                <a:rPr lang="en-US" sz="1200" dirty="0"/>
                <a:t> if the Eye Base should be too light</a:t>
              </a:r>
            </a:p>
          </p:txBody>
        </p:sp>
      </p:grpSp>
      <p:sp>
        <p:nvSpPr>
          <p:cNvPr id="41" name="YOUR TITEL HERE"/>
          <p:cNvSpPr/>
          <p:nvPr/>
        </p:nvSpPr>
        <p:spPr>
          <a:xfrm>
            <a:off x="9573039" y="5769586"/>
            <a:ext cx="5636951" cy="439608"/>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80000"/>
              </a:lnSpc>
              <a:defRPr sz="7200" spc="720">
                <a:solidFill>
                  <a:srgbClr val="151314"/>
                </a:solidFill>
                <a:latin typeface="+mj-lt"/>
                <a:ea typeface="+mj-ea"/>
                <a:cs typeface="+mj-cs"/>
                <a:sym typeface="Montserrat Bold"/>
              </a:defRPr>
            </a:lvl1pPr>
          </a:lstStyle>
          <a:p>
            <a:r>
              <a:rPr lang="en-US" sz="2800" dirty="0"/>
              <a:t>THE END</a:t>
            </a:r>
            <a:endParaRPr sz="2800" dirty="0"/>
          </a:p>
        </p:txBody>
      </p:sp>
      <p:sp>
        <p:nvSpPr>
          <p:cNvPr id="42" name="YOUR TITEL HERE"/>
          <p:cNvSpPr/>
          <p:nvPr/>
        </p:nvSpPr>
        <p:spPr>
          <a:xfrm>
            <a:off x="9703720" y="6107903"/>
            <a:ext cx="5636951" cy="439608"/>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80000"/>
              </a:lnSpc>
              <a:defRPr sz="7200" spc="720">
                <a:solidFill>
                  <a:srgbClr val="151314"/>
                </a:solidFill>
                <a:latin typeface="+mj-lt"/>
                <a:ea typeface="+mj-ea"/>
                <a:cs typeface="+mj-cs"/>
                <a:sym typeface="Montserrat Bold"/>
              </a:defRPr>
            </a:lvl1pPr>
          </a:lstStyle>
          <a:p>
            <a:r>
              <a:rPr lang="en-US" sz="2800" dirty="0"/>
              <a:t>RESULT</a:t>
            </a:r>
            <a:endParaRPr sz="2800" dirty="0"/>
          </a:p>
        </p:txBody>
      </p:sp>
    </p:spTree>
    <p:extLst>
      <p:ext uri="{BB962C8B-B14F-4D97-AF65-F5344CB8AC3E}">
        <p14:creationId xmlns:p14="http://schemas.microsoft.com/office/powerpoint/2010/main" val="149572956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AA32585-5B5A-FC43-AC9D-92C8C1833CD3}"/>
              </a:ext>
            </a:extLst>
          </p:cNvPr>
          <p:cNvPicPr>
            <a:picLocks noChangeAspect="1"/>
          </p:cNvPicPr>
          <p:nvPr/>
        </p:nvPicPr>
        <p:blipFill rotWithShape="1">
          <a:blip r:embed="rId2">
            <a:alphaModFix amt="50000"/>
            <a:extLst/>
          </a:blip>
          <a:srcRect t="21731" b="21732"/>
          <a:stretch/>
        </p:blipFill>
        <p:spPr>
          <a:xfrm>
            <a:off x="20" y="1"/>
            <a:ext cx="12191980" cy="6857999"/>
          </a:xfrm>
          <a:prstGeom prst="rect">
            <a:avLst/>
          </a:prstGeom>
        </p:spPr>
      </p:pic>
      <p:pic>
        <p:nvPicPr>
          <p:cNvPr id="15" name="image2.tif" descr="image2.tif">
            <a:extLst>
              <a:ext uri="{FF2B5EF4-FFF2-40B4-BE49-F238E27FC236}">
                <a16:creationId xmlns:a16="http://schemas.microsoft.com/office/drawing/2014/main" id="{33BC8CD5-3510-9846-A684-5538BC7DB520}"/>
              </a:ext>
            </a:extLst>
          </p:cNvPr>
          <p:cNvPicPr>
            <a:picLocks noChangeAspect="1"/>
          </p:cNvPicPr>
          <p:nvPr/>
        </p:nvPicPr>
        <p:blipFill>
          <a:blip r:embed="rId3">
            <a:extLst/>
          </a:blip>
          <a:stretch>
            <a:fillRect/>
          </a:stretch>
        </p:blipFill>
        <p:spPr>
          <a:xfrm>
            <a:off x="7768796" y="5327657"/>
            <a:ext cx="3086740" cy="622086"/>
          </a:xfrm>
          <a:prstGeom prst="rect">
            <a:avLst/>
          </a:prstGeom>
          <a:ln w="12700">
            <a:miter lim="400000"/>
          </a:ln>
        </p:spPr>
      </p:pic>
      <p:sp>
        <p:nvSpPr>
          <p:cNvPr id="13" name="Title 12">
            <a:extLst>
              <a:ext uri="{FF2B5EF4-FFF2-40B4-BE49-F238E27FC236}">
                <a16:creationId xmlns:a16="http://schemas.microsoft.com/office/drawing/2014/main" id="{EA574EA7-7880-C844-BAE0-98BDBEE1D117}"/>
              </a:ext>
            </a:extLst>
          </p:cNvPr>
          <p:cNvSpPr>
            <a:spLocks noGrp="1"/>
          </p:cNvSpPr>
          <p:nvPr>
            <p:ph type="title"/>
          </p:nvPr>
        </p:nvSpPr>
        <p:spPr/>
        <p:txBody>
          <a:bodyPr/>
          <a:lstStyle/>
          <a:p>
            <a:r>
              <a:rPr lang="en-US" dirty="0"/>
              <a:t>FLAWLESS FACE</a:t>
            </a:r>
          </a:p>
        </p:txBody>
      </p:sp>
    </p:spTree>
    <p:extLst>
      <p:ext uri="{BB962C8B-B14F-4D97-AF65-F5344CB8AC3E}">
        <p14:creationId xmlns:p14="http://schemas.microsoft.com/office/powerpoint/2010/main" val="3448610290"/>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dirty="0">
                <a:solidFill>
                  <a:srgbClr val="FFFFFF"/>
                </a:solidFill>
              </a:rPr>
              <a:t>Prime &amp; Smooth</a:t>
            </a:r>
            <a:br>
              <a:rPr lang="en-US" sz="4800" dirty="0">
                <a:solidFill>
                  <a:srgbClr val="FFFFFF"/>
                </a:solidFill>
              </a:rPr>
            </a:br>
            <a:endParaRPr lang="en-US" sz="4800" kern="1200" dirty="0">
              <a:solidFill>
                <a:srgbClr val="FFFFFF"/>
              </a:solidFill>
              <a:latin typeface="+mj-lt"/>
              <a:ea typeface="+mj-ea"/>
              <a:cs typeface="+mj-cs"/>
            </a:endParaRP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9965A63-632D-7A47-9249-4FF14910854A}"/>
              </a:ext>
            </a:extLst>
          </p:cNvPr>
          <p:cNvSpPr>
            <a:spLocks noGrp="1"/>
          </p:cNvSpPr>
          <p:nvPr>
            <p:ph type="body" idx="1"/>
          </p:nvPr>
        </p:nvSpPr>
        <p:spPr>
          <a:xfrm>
            <a:off x="674237" y="4018556"/>
            <a:ext cx="3657600" cy="1525587"/>
          </a:xfrm>
          <a:prstGeom prst="rect">
            <a:avLst/>
          </a:prstGeom>
        </p:spPr>
        <p:txBody>
          <a:bodyPr wrap="square">
            <a:spAutoFit/>
          </a:bodyPr>
          <a:lstStyle/>
          <a:p>
            <a:pPr algn="ctr"/>
            <a:r>
              <a:rPr lang="en-US" dirty="0">
                <a:solidFill>
                  <a:srgbClr val="FFFFFF"/>
                </a:solidFill>
              </a:rPr>
              <a:t>Prep your skin for foundation, while hydrating and nourishing. Taking time to do these steps will result in longer wear from your foundation and a more flawless application</a:t>
            </a:r>
          </a:p>
        </p:txBody>
      </p:sp>
      <p:pic>
        <p:nvPicPr>
          <p:cNvPr id="9" name="Picture 8">
            <a:extLst>
              <a:ext uri="{FF2B5EF4-FFF2-40B4-BE49-F238E27FC236}">
                <a16:creationId xmlns:a16="http://schemas.microsoft.com/office/drawing/2014/main" id="{837E31BC-8926-2742-9405-A0B86B8D8DB7}"/>
              </a:ext>
            </a:extLst>
          </p:cNvPr>
          <p:cNvPicPr>
            <a:picLocks noChangeAspect="1"/>
          </p:cNvPicPr>
          <p:nvPr/>
        </p:nvPicPr>
        <p:blipFill>
          <a:blip r:embed="rId2"/>
          <a:stretch>
            <a:fillRect/>
          </a:stretch>
        </p:blipFill>
        <p:spPr>
          <a:xfrm>
            <a:off x="5390885" y="373851"/>
            <a:ext cx="6126878" cy="6126878"/>
          </a:xfrm>
          <a:prstGeom prst="rect">
            <a:avLst/>
          </a:prstGeom>
        </p:spPr>
      </p:pic>
    </p:spTree>
    <p:extLst>
      <p:ext uri="{BB962C8B-B14F-4D97-AF65-F5344CB8AC3E}">
        <p14:creationId xmlns:p14="http://schemas.microsoft.com/office/powerpoint/2010/main" val="2929134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29" y="3429000"/>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6436004" y="4315635"/>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5980013" y="4699650"/>
            <a:ext cx="5765800" cy="1323439"/>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r>
              <a:rPr lang="en-US" sz="1600" dirty="0">
                <a:solidFill>
                  <a:schemeClr val="bg1"/>
                </a:solidFill>
              </a:rPr>
              <a:t>Targets pores, fine lines, and wrinkles for a smoother-looking skin </a:t>
            </a:r>
          </a:p>
          <a:p>
            <a:pPr lvl="1"/>
            <a:r>
              <a:rPr lang="en-US" sz="1600" dirty="0">
                <a:solidFill>
                  <a:schemeClr val="bg1"/>
                </a:solidFill>
              </a:rPr>
              <a:t>Reduces the appearance of imperfections</a:t>
            </a:r>
          </a:p>
          <a:p>
            <a:pPr lvl="1"/>
            <a:r>
              <a:rPr lang="en-US" sz="1600" dirty="0">
                <a:solidFill>
                  <a:schemeClr val="bg1"/>
                </a:solidFill>
              </a:rPr>
              <a:t>Creates a barrier between your skin and foundation</a:t>
            </a:r>
          </a:p>
          <a:p>
            <a:pPr lvl="1"/>
            <a:r>
              <a:rPr lang="en-US" sz="1600" dirty="0">
                <a:solidFill>
                  <a:schemeClr val="bg1"/>
                </a:solidFill>
              </a:rPr>
              <a:t>Helps your makeup stay on longer</a:t>
            </a: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5980013" y="1038699"/>
            <a:ext cx="4699001" cy="1569660"/>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r>
              <a:rPr lang="en-US" sz="1600" dirty="0"/>
              <a:t>An innovative formula that targets pores, fine lines and wrinkles, Complexion Perfection Face Primer visibly reduces the appearance of imperfections for even-looking skin that is prepped and primed. This oil-free, smoothing formula extends the life of your foundation for the perfect, flawless look.</a:t>
            </a:r>
          </a:p>
        </p:txBody>
      </p:sp>
      <p:sp>
        <p:nvSpPr>
          <p:cNvPr id="18" name="Rechteck"/>
          <p:cNvSpPr/>
          <p:nvPr/>
        </p:nvSpPr>
        <p:spPr>
          <a:xfrm>
            <a:off x="645617" y="952500"/>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299770" y="1163293"/>
            <a:ext cx="3179928" cy="538802"/>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endParaRPr sz="3600" spc="720" dirty="0">
              <a:solidFill>
                <a:srgbClr val="151314"/>
              </a:solidFill>
              <a:latin typeface="Montserrat Bold"/>
              <a:ea typeface="Montserrat Bold"/>
              <a:cs typeface="Montserrat Bold"/>
              <a:sym typeface="Montserrat Bold"/>
            </a:endParaRPr>
          </a:p>
        </p:txBody>
      </p:sp>
      <p:sp>
        <p:nvSpPr>
          <p:cNvPr id="17" name="From modern clean creative design."/>
          <p:cNvSpPr/>
          <p:nvPr/>
        </p:nvSpPr>
        <p:spPr>
          <a:xfrm>
            <a:off x="1274878" y="3905937"/>
            <a:ext cx="3175050" cy="461665"/>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defRPr sz="4800">
                <a:solidFill>
                  <a:srgbClr val="595457"/>
                </a:solidFill>
                <a:latin typeface="Montserrat Light"/>
                <a:ea typeface="Montserrat Light"/>
                <a:cs typeface="Montserrat Light"/>
                <a:sym typeface="Montserrat Light"/>
              </a:defRPr>
            </a:lvl1pPr>
          </a:lstStyle>
          <a:p>
            <a:r>
              <a:rPr lang="en-US" sz="2400" dirty="0"/>
              <a:t>SKU: 7301FP</a:t>
            </a:r>
            <a:endParaRPr sz="2400" dirty="0"/>
          </a:p>
        </p:txBody>
      </p:sp>
      <p:sp>
        <p:nvSpPr>
          <p:cNvPr id="19" name="MODERN…"/>
          <p:cNvSpPr/>
          <p:nvPr/>
        </p:nvSpPr>
        <p:spPr>
          <a:xfrm>
            <a:off x="1261977" y="1724154"/>
            <a:ext cx="4095634" cy="186512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COMPLEXION PERFECTION FACE PRIMER</a:t>
            </a:r>
            <a:endParaRPr sz="3600" spc="720" dirty="0">
              <a:solidFill>
                <a:srgbClr val="151314"/>
              </a:solidFill>
              <a:latin typeface="Montserrat Bold"/>
              <a:ea typeface="Montserrat Bold"/>
              <a:cs typeface="Montserrat Bold"/>
              <a:sym typeface="Montserrat Bold"/>
            </a:endParaRPr>
          </a:p>
        </p:txBody>
      </p:sp>
      <p:sp>
        <p:nvSpPr>
          <p:cNvPr id="16" name="WRITE YOUR NICE…">
            <a:extLst>
              <a:ext uri="{FF2B5EF4-FFF2-40B4-BE49-F238E27FC236}">
                <a16:creationId xmlns:a16="http://schemas.microsoft.com/office/drawing/2014/main" id="{DD67FA9B-F717-B145-AEC6-E96C18ABDD56}"/>
              </a:ext>
            </a:extLst>
          </p:cNvPr>
          <p:cNvSpPr/>
          <p:nvPr/>
        </p:nvSpPr>
        <p:spPr>
          <a:xfrm>
            <a:off x="1261977" y="567196"/>
            <a:ext cx="6985001" cy="546625"/>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latin typeface="Montserrat Bold"/>
                <a:ea typeface="Montserrat Bold"/>
                <a:cs typeface="Montserrat Bold"/>
                <a:sym typeface="Montserrat Bold"/>
              </a:rPr>
              <a:t>STEP 1: APPLY </a:t>
            </a:r>
          </a:p>
        </p:txBody>
      </p:sp>
      <p:pic>
        <p:nvPicPr>
          <p:cNvPr id="21" name="Picture 20">
            <a:extLst>
              <a:ext uri="{FF2B5EF4-FFF2-40B4-BE49-F238E27FC236}">
                <a16:creationId xmlns:a16="http://schemas.microsoft.com/office/drawing/2014/main" id="{C5E030FB-09FD-EF46-A3C2-E5EDC26DF6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0238" y="2962176"/>
            <a:ext cx="3657010" cy="3657010"/>
          </a:xfrm>
          <a:prstGeom prst="rect">
            <a:avLst/>
          </a:prstGeom>
        </p:spPr>
      </p:pic>
      <p:sp>
        <p:nvSpPr>
          <p:cNvPr id="20" name="Dresda etoa jasom osdoma."/>
          <p:cNvSpPr/>
          <p:nvPr/>
        </p:nvSpPr>
        <p:spPr>
          <a:xfrm>
            <a:off x="1275879" y="4431880"/>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$31.50    </a:t>
            </a:r>
            <a:endParaRPr sz="1800" dirty="0">
              <a:solidFill>
                <a:schemeClr val="tx1">
                  <a:lumMod val="85000"/>
                  <a:lumOff val="15000"/>
                </a:schemeClr>
              </a:solidFill>
            </a:endParaRPr>
          </a:p>
        </p:txBody>
      </p:sp>
    </p:spTree>
    <p:extLst>
      <p:ext uri="{BB962C8B-B14F-4D97-AF65-F5344CB8AC3E}">
        <p14:creationId xmlns:p14="http://schemas.microsoft.com/office/powerpoint/2010/main" val="120660454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motives insta smoo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902" y="2809334"/>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p:cNvSpPr/>
          <p:nvPr/>
        </p:nvSpPr>
        <p:spPr>
          <a:xfrm>
            <a:off x="5533829" y="3429000"/>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6436004" y="4315635"/>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5980013" y="4945871"/>
            <a:ext cx="5765800" cy="830997"/>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r>
              <a:rPr lang="en-US" sz="1600" dirty="0">
                <a:solidFill>
                  <a:schemeClr val="bg1"/>
                </a:solidFill>
              </a:rPr>
              <a:t>Fills in lines, creating a smooth surface for makeup application</a:t>
            </a:r>
          </a:p>
          <a:p>
            <a:pPr lvl="1"/>
            <a:r>
              <a:rPr lang="en-US" sz="1600" dirty="0">
                <a:solidFill>
                  <a:schemeClr val="bg1"/>
                </a:solidFill>
              </a:rPr>
              <a:t>Mineral pigments reflect light away from fine lines and wrinkles</a:t>
            </a:r>
          </a:p>
          <a:p>
            <a:pPr lvl="1"/>
            <a:r>
              <a:rPr lang="en-US" sz="1600" dirty="0">
                <a:solidFill>
                  <a:schemeClr val="bg1"/>
                </a:solidFill>
              </a:rPr>
              <a:t>Antioxidant ingredients promote healthy skin</a:t>
            </a: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5980013" y="915588"/>
            <a:ext cx="4699001" cy="1815882"/>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r>
              <a:rPr lang="en-US" sz="1600" dirty="0"/>
              <a:t>A powerful formula that </a:t>
            </a:r>
            <a:r>
              <a:rPr lang="en-US" sz="1600" dirty="0" err="1"/>
              <a:t>minimises</a:t>
            </a:r>
            <a:r>
              <a:rPr lang="en-US" sz="1600" dirty="0"/>
              <a:t> the appearance of fine lines and wrinkles while perfectly smoothing the skin. This formula creates a veil over the skin’s surface, providing a soft focus effect. Antioxidant ingredients promote healthy skin while the mineral pigments reflect light away from fine lines and wrinkles.</a:t>
            </a:r>
          </a:p>
        </p:txBody>
      </p:sp>
      <p:sp>
        <p:nvSpPr>
          <p:cNvPr id="18" name="Rechteck"/>
          <p:cNvSpPr/>
          <p:nvPr/>
        </p:nvSpPr>
        <p:spPr>
          <a:xfrm>
            <a:off x="645617" y="952500"/>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261977" y="1054195"/>
            <a:ext cx="3179928" cy="538802"/>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endParaRPr sz="3600" spc="720" dirty="0">
              <a:solidFill>
                <a:srgbClr val="151314"/>
              </a:solidFill>
              <a:latin typeface="Montserrat Bold"/>
              <a:ea typeface="Montserrat Bold"/>
              <a:cs typeface="Montserrat Bold"/>
              <a:sym typeface="Montserrat Bold"/>
            </a:endParaRPr>
          </a:p>
        </p:txBody>
      </p:sp>
      <p:sp>
        <p:nvSpPr>
          <p:cNvPr id="17" name="From modern clean creative design."/>
          <p:cNvSpPr/>
          <p:nvPr/>
        </p:nvSpPr>
        <p:spPr>
          <a:xfrm>
            <a:off x="790600" y="2915630"/>
            <a:ext cx="3175050" cy="461665"/>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defRPr sz="4800">
                <a:solidFill>
                  <a:srgbClr val="595457"/>
                </a:solidFill>
                <a:latin typeface="Montserrat Light"/>
                <a:ea typeface="Montserrat Light"/>
                <a:cs typeface="Montserrat Light"/>
                <a:sym typeface="Montserrat Light"/>
              </a:defRPr>
            </a:lvl1pPr>
          </a:lstStyle>
          <a:p>
            <a:r>
              <a:rPr lang="en-US" sz="2400" dirty="0"/>
              <a:t>SKU: 7201LEG</a:t>
            </a:r>
            <a:endParaRPr sz="2400" dirty="0"/>
          </a:p>
        </p:txBody>
      </p:sp>
      <p:sp>
        <p:nvSpPr>
          <p:cNvPr id="19" name="MODERN…"/>
          <p:cNvSpPr/>
          <p:nvPr/>
        </p:nvSpPr>
        <p:spPr>
          <a:xfrm>
            <a:off x="1261977" y="1637234"/>
            <a:ext cx="4471211" cy="53553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INSTASMOOTH</a:t>
            </a:r>
            <a:endParaRPr sz="3600" spc="720" dirty="0">
              <a:solidFill>
                <a:srgbClr val="151314"/>
              </a:solidFill>
              <a:latin typeface="Montserrat Bold"/>
              <a:ea typeface="Montserrat Bold"/>
              <a:cs typeface="Montserrat Bold"/>
              <a:sym typeface="Montserrat Bold"/>
            </a:endParaRPr>
          </a:p>
        </p:txBody>
      </p:sp>
      <p:sp>
        <p:nvSpPr>
          <p:cNvPr id="16" name="WRITE YOUR NICE…">
            <a:extLst>
              <a:ext uri="{FF2B5EF4-FFF2-40B4-BE49-F238E27FC236}">
                <a16:creationId xmlns:a16="http://schemas.microsoft.com/office/drawing/2014/main" id="{DD67FA9B-F717-B145-AEC6-E96C18ABDD56}"/>
              </a:ext>
            </a:extLst>
          </p:cNvPr>
          <p:cNvSpPr/>
          <p:nvPr/>
        </p:nvSpPr>
        <p:spPr>
          <a:xfrm>
            <a:off x="1261977" y="322069"/>
            <a:ext cx="6985001" cy="546625"/>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latin typeface="Montserrat Bold"/>
                <a:ea typeface="Montserrat Bold"/>
                <a:cs typeface="Montserrat Bold"/>
                <a:sym typeface="Montserrat Bold"/>
              </a:rPr>
              <a:t>STEP 2: APPLY </a:t>
            </a:r>
          </a:p>
        </p:txBody>
      </p:sp>
      <p:sp>
        <p:nvSpPr>
          <p:cNvPr id="21" name="Dresda etoa jasom osdoma."/>
          <p:cNvSpPr/>
          <p:nvPr/>
        </p:nvSpPr>
        <p:spPr>
          <a:xfrm>
            <a:off x="851986" y="3400697"/>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$24.00    </a:t>
            </a:r>
            <a:endParaRPr sz="1800" dirty="0">
              <a:solidFill>
                <a:schemeClr val="tx1">
                  <a:lumMod val="85000"/>
                  <a:lumOff val="15000"/>
                </a:schemeClr>
              </a:solidFill>
            </a:endParaRPr>
          </a:p>
        </p:txBody>
      </p:sp>
    </p:spTree>
    <p:extLst>
      <p:ext uri="{BB962C8B-B14F-4D97-AF65-F5344CB8AC3E}">
        <p14:creationId xmlns:p14="http://schemas.microsoft.com/office/powerpoint/2010/main" val="117939730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p:cNvSpPr/>
          <p:nvPr/>
        </p:nvSpPr>
        <p:spPr>
          <a:xfrm>
            <a:off x="791963" y="370350"/>
            <a:ext cx="6556720" cy="1720793"/>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p>
        </p:txBody>
      </p:sp>
      <p:pic>
        <p:nvPicPr>
          <p:cNvPr id="14" name="Picture 13">
            <a:extLst>
              <a:ext uri="{FF2B5EF4-FFF2-40B4-BE49-F238E27FC236}">
                <a16:creationId xmlns:a16="http://schemas.microsoft.com/office/drawing/2014/main" id="{7E26F6B9-CD40-1E48-B33A-DE6A65AF384F}"/>
              </a:ext>
            </a:extLst>
          </p:cNvPr>
          <p:cNvPicPr>
            <a:picLocks noChangeAspect="1"/>
          </p:cNvPicPr>
          <p:nvPr/>
        </p:nvPicPr>
        <p:blipFill>
          <a:blip r:embed="rId2"/>
          <a:stretch>
            <a:fillRect/>
          </a:stretch>
        </p:blipFill>
        <p:spPr>
          <a:xfrm>
            <a:off x="7070340" y="-1"/>
            <a:ext cx="4715473" cy="6858001"/>
          </a:xfrm>
          <a:prstGeom prst="rect">
            <a:avLst/>
          </a:prstGeom>
        </p:spPr>
      </p:pic>
      <p:sp>
        <p:nvSpPr>
          <p:cNvPr id="4" name="The etoa jasom dsoc"/>
          <p:cNvSpPr/>
          <p:nvPr/>
        </p:nvSpPr>
        <p:spPr>
          <a:xfrm>
            <a:off x="1121875" y="656933"/>
            <a:ext cx="6556720" cy="635001"/>
          </a:xfrm>
          <a:prstGeom prst="rect">
            <a:avLst/>
          </a:prstGeom>
          <a:ln w="12700">
            <a:miter lim="400000"/>
          </a:ln>
          <a:extLst>
            <a:ext uri="{C572A759-6A51-4108-AA02-DFA0A04FC94B}">
              <ma14:wrappingTextBoxFlag xmlns:ma14="http://schemas.microsoft.com/office/mac/drawingml/2011/main" xmlns="" val="1"/>
            </a:ext>
          </a:extLst>
        </p:spPr>
        <p:txBody>
          <a:bodyPr lIns="24383" tIns="24383" rIns="24383" bIns="24383" anchor="ctr"/>
          <a:lstStyle>
            <a:lvl1pPr algn="l">
              <a:lnSpc>
                <a:spcPct val="120000"/>
              </a:lnSpc>
              <a:spcBef>
                <a:spcPts val="5900"/>
              </a:spcBef>
              <a:defRPr sz="4800">
                <a:solidFill>
                  <a:srgbClr val="151314"/>
                </a:solidFill>
                <a:latin typeface="Montserrat Semi Bold"/>
                <a:ea typeface="Montserrat Semi Bold"/>
                <a:cs typeface="Montserrat Semi Bold"/>
                <a:sym typeface="Montserrat Semi Bold"/>
              </a:defRPr>
            </a:lvl1pPr>
          </a:lstStyle>
          <a:p>
            <a:r>
              <a:rPr lang="en-US" sz="3600" spc="300" dirty="0">
                <a:solidFill>
                  <a:schemeClr val="bg1"/>
                </a:solidFill>
              </a:rPr>
              <a:t>STEP 3: COLOUR CORRECT</a:t>
            </a:r>
            <a:endParaRPr sz="3600" spc="300" dirty="0">
              <a:solidFill>
                <a:schemeClr val="bg1"/>
              </a:solidFill>
            </a:endParaRPr>
          </a:p>
        </p:txBody>
      </p:sp>
      <p:sp>
        <p:nvSpPr>
          <p:cNvPr id="9" name="">
            <a:extLst>
              <a:ext uri="{FF2B5EF4-FFF2-40B4-BE49-F238E27FC236}">
                <a16:creationId xmlns:a16="http://schemas.microsoft.com/office/drawing/2014/main" id="{F24A7435-AE30-A24A-A89F-C63097B6CEBB}"/>
              </a:ext>
            </a:extLst>
          </p:cNvPr>
          <p:cNvSpPr/>
          <p:nvPr/>
        </p:nvSpPr>
        <p:spPr>
          <a:xfrm>
            <a:off x="5322571" y="5703533"/>
            <a:ext cx="406400" cy="4064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defRPr sz="6400">
                <a:solidFill>
                  <a:srgbClr val="FFFFFF"/>
                </a:solidFill>
                <a:latin typeface="FontAwesome"/>
                <a:ea typeface="FontAwesome"/>
                <a:cs typeface="FontAwesome"/>
                <a:sym typeface="FontAwesome"/>
              </a:defRPr>
            </a:lvl1pPr>
          </a:lstStyle>
          <a:p>
            <a:r>
              <a:rPr sz="3200" dirty="0"/>
              <a:t></a:t>
            </a:r>
          </a:p>
        </p:txBody>
      </p:sp>
      <p:sp>
        <p:nvSpPr>
          <p:cNvPr id="10" name="Steot clita kuasd gubergren, nosotrad sea the tca sanctus estorem ipsusit drin for the druamet.">
            <a:extLst>
              <a:ext uri="{FF2B5EF4-FFF2-40B4-BE49-F238E27FC236}">
                <a16:creationId xmlns:a16="http://schemas.microsoft.com/office/drawing/2014/main" id="{20ACBE81-7011-E34A-B4C0-656753988E32}"/>
              </a:ext>
            </a:extLst>
          </p:cNvPr>
          <p:cNvSpPr/>
          <p:nvPr/>
        </p:nvSpPr>
        <p:spPr>
          <a:xfrm>
            <a:off x="1398499" y="1494306"/>
            <a:ext cx="4730751" cy="364587"/>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600" dirty="0">
                <a:solidFill>
                  <a:schemeClr val="bg1"/>
                </a:solidFill>
              </a:rPr>
              <a:t>You Will Need</a:t>
            </a:r>
          </a:p>
        </p:txBody>
      </p:sp>
      <p:sp>
        <p:nvSpPr>
          <p:cNvPr id="11" name="Dresda etoa jm osdoma.">
            <a:extLst>
              <a:ext uri="{FF2B5EF4-FFF2-40B4-BE49-F238E27FC236}">
                <a16:creationId xmlns:a16="http://schemas.microsoft.com/office/drawing/2014/main" id="{22BCB43E-77B4-4342-B41B-54A6DF504B6C}"/>
              </a:ext>
            </a:extLst>
          </p:cNvPr>
          <p:cNvSpPr/>
          <p:nvPr/>
        </p:nvSpPr>
        <p:spPr>
          <a:xfrm>
            <a:off x="791963" y="5240875"/>
            <a:ext cx="3072482" cy="6887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pPr algn="ctr"/>
            <a:r>
              <a:rPr lang="en-US" sz="1800" dirty="0"/>
              <a:t>Motives® Color Correction Quad: No. 1 (Light to Medium)</a:t>
            </a:r>
            <a:endParaRPr sz="1050" dirty="0"/>
          </a:p>
        </p:txBody>
      </p:sp>
      <p:sp>
        <p:nvSpPr>
          <p:cNvPr id="12" name="Dresda etoa jm osdoma.">
            <a:extLst>
              <a:ext uri="{FF2B5EF4-FFF2-40B4-BE49-F238E27FC236}">
                <a16:creationId xmlns:a16="http://schemas.microsoft.com/office/drawing/2014/main" id="{57A3622D-8939-D94A-B5B2-C289362406BD}"/>
              </a:ext>
            </a:extLst>
          </p:cNvPr>
          <p:cNvSpPr/>
          <p:nvPr/>
        </p:nvSpPr>
        <p:spPr>
          <a:xfrm>
            <a:off x="4182937" y="5238008"/>
            <a:ext cx="2685668" cy="6887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60" tIns="22860" rIns="22860" bIns="22860" numCol="1"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t>Motives® Color Correction Quad: No. 2 (Tan to Deep)</a:t>
            </a:r>
            <a:endParaRPr lang="en-US" sz="1050" dirty="0"/>
          </a:p>
        </p:txBody>
      </p:sp>
      <p:pic>
        <p:nvPicPr>
          <p:cNvPr id="2" name="Picture 1">
            <a:extLst>
              <a:ext uri="{FF2B5EF4-FFF2-40B4-BE49-F238E27FC236}">
                <a16:creationId xmlns:a16="http://schemas.microsoft.com/office/drawing/2014/main" id="{0725BBAA-E3C1-FB4D-9E23-937530A8001F}"/>
              </a:ext>
            </a:extLst>
          </p:cNvPr>
          <p:cNvPicPr>
            <a:picLocks noChangeAspect="1"/>
          </p:cNvPicPr>
          <p:nvPr/>
        </p:nvPicPr>
        <p:blipFill>
          <a:blip r:embed="rId3"/>
          <a:stretch>
            <a:fillRect/>
          </a:stretch>
        </p:blipFill>
        <p:spPr>
          <a:xfrm>
            <a:off x="927453" y="2633199"/>
            <a:ext cx="2685668" cy="2685668"/>
          </a:xfrm>
          <a:prstGeom prst="rect">
            <a:avLst/>
          </a:prstGeom>
        </p:spPr>
      </p:pic>
      <p:pic>
        <p:nvPicPr>
          <p:cNvPr id="5" name="Picture 4">
            <a:extLst>
              <a:ext uri="{FF2B5EF4-FFF2-40B4-BE49-F238E27FC236}">
                <a16:creationId xmlns:a16="http://schemas.microsoft.com/office/drawing/2014/main" id="{968D8269-A133-5B49-A907-FFEC659D3F72}"/>
              </a:ext>
            </a:extLst>
          </p:cNvPr>
          <p:cNvPicPr>
            <a:picLocks noChangeAspect="1"/>
          </p:cNvPicPr>
          <p:nvPr/>
        </p:nvPicPr>
        <p:blipFill>
          <a:blip r:embed="rId4"/>
          <a:stretch>
            <a:fillRect/>
          </a:stretch>
        </p:blipFill>
        <p:spPr>
          <a:xfrm>
            <a:off x="4149353" y="2633199"/>
            <a:ext cx="2685668" cy="2685668"/>
          </a:xfrm>
          <a:prstGeom prst="rect">
            <a:avLst/>
          </a:prstGeom>
        </p:spPr>
      </p:pic>
      <p:sp>
        <p:nvSpPr>
          <p:cNvPr id="6" name="Rectangle 5">
            <a:extLst>
              <a:ext uri="{FF2B5EF4-FFF2-40B4-BE49-F238E27FC236}">
                <a16:creationId xmlns:a16="http://schemas.microsoft.com/office/drawing/2014/main" id="{686766C3-1A18-0947-8A73-5770F86F71B4}"/>
              </a:ext>
            </a:extLst>
          </p:cNvPr>
          <p:cNvSpPr/>
          <p:nvPr/>
        </p:nvSpPr>
        <p:spPr>
          <a:xfrm>
            <a:off x="4614556" y="6016401"/>
            <a:ext cx="1736373"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7201CCW</a:t>
            </a:r>
            <a:endParaRPr lang="en-US" dirty="0"/>
          </a:p>
        </p:txBody>
      </p:sp>
      <p:sp>
        <p:nvSpPr>
          <p:cNvPr id="7" name="Rectangle 6">
            <a:extLst>
              <a:ext uri="{FF2B5EF4-FFF2-40B4-BE49-F238E27FC236}">
                <a16:creationId xmlns:a16="http://schemas.microsoft.com/office/drawing/2014/main" id="{563CE559-B441-954B-BD3F-6B795B442D81}"/>
              </a:ext>
            </a:extLst>
          </p:cNvPr>
          <p:cNvSpPr/>
          <p:nvPr/>
        </p:nvSpPr>
        <p:spPr>
          <a:xfrm>
            <a:off x="1620189" y="6016401"/>
            <a:ext cx="1736373"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7200CCW</a:t>
            </a:r>
            <a:endParaRPr lang="en-US" dirty="0"/>
          </a:p>
        </p:txBody>
      </p:sp>
      <p:sp>
        <p:nvSpPr>
          <p:cNvPr id="13" name="Dresda etoa jasom osdoma."/>
          <p:cNvSpPr/>
          <p:nvPr/>
        </p:nvSpPr>
        <p:spPr>
          <a:xfrm>
            <a:off x="2050274" y="6385733"/>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$47.95    </a:t>
            </a:r>
            <a:endParaRPr sz="1800" dirty="0">
              <a:solidFill>
                <a:schemeClr val="tx1">
                  <a:lumMod val="85000"/>
                  <a:lumOff val="15000"/>
                </a:schemeClr>
              </a:solidFill>
            </a:endParaRPr>
          </a:p>
        </p:txBody>
      </p:sp>
    </p:spTree>
    <p:extLst>
      <p:ext uri="{BB962C8B-B14F-4D97-AF65-F5344CB8AC3E}">
        <p14:creationId xmlns:p14="http://schemas.microsoft.com/office/powerpoint/2010/main" val="79743639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STEP 4: Foundation </a:t>
            </a:r>
          </a:p>
        </p:txBody>
      </p:sp>
      <p:sp>
        <p:nvSpPr>
          <p:cNvPr id="3" name="Text Placeholder 2"/>
          <p:cNvSpPr>
            <a:spLocks noGrp="1"/>
          </p:cNvSpPr>
          <p:nvPr>
            <p:ph type="body" idx="1"/>
          </p:nvPr>
        </p:nvSpPr>
        <p:spPr>
          <a:xfrm>
            <a:off x="674237" y="4170501"/>
            <a:ext cx="3657600" cy="1525597"/>
          </a:xfrm>
        </p:spPr>
        <p:txBody>
          <a:bodyPr vert="horz" lIns="91440" tIns="45720" rIns="91440" bIns="45720" rtlCol="0">
            <a:normAutofit/>
          </a:bodyPr>
          <a:lstStyle/>
          <a:p>
            <a:pPr algn="ctr"/>
            <a:r>
              <a:rPr lang="en-US" sz="2000" kern="1200">
                <a:solidFill>
                  <a:srgbClr val="FFFFFF"/>
                </a:solidFill>
                <a:latin typeface="+mn-lt"/>
                <a:ea typeface="+mn-ea"/>
                <a:cs typeface="+mn-cs"/>
              </a:rPr>
              <a:t>Even out your skin-tone and provides a canvas for the rest of your makeup to be applied.</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909B8DF-959B-404D-B6C8-C7FF10FC5D12}"/>
              </a:ext>
            </a:extLst>
          </p:cNvPr>
          <p:cNvPicPr>
            <a:picLocks noChangeAspect="1"/>
          </p:cNvPicPr>
          <p:nvPr/>
        </p:nvPicPr>
        <p:blipFill>
          <a:blip r:embed="rId2"/>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3674693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29" y="3429000"/>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5980013" y="3572677"/>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5533829" y="4143582"/>
            <a:ext cx="5765800" cy="2554545"/>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r>
              <a:rPr lang="en-US" sz="1600" dirty="0">
                <a:solidFill>
                  <a:schemeClr val="bg1"/>
                </a:solidFill>
              </a:rPr>
              <a:t>Created using the newest technology with a built-in invisible shield, rich polymers and silicone that protect the skin while smoothing out fine lines and wrinkles</a:t>
            </a:r>
          </a:p>
          <a:p>
            <a:pPr lvl="1"/>
            <a:r>
              <a:rPr lang="en-US" sz="1600" dirty="0">
                <a:solidFill>
                  <a:schemeClr val="bg1"/>
                </a:solidFill>
              </a:rPr>
              <a:t>Exclusive multi-mineral complex helps protect skin and complements any complexion</a:t>
            </a:r>
          </a:p>
          <a:p>
            <a:pPr lvl="1"/>
            <a:r>
              <a:rPr lang="en-US" sz="1600" dirty="0">
                <a:solidFill>
                  <a:schemeClr val="bg1"/>
                </a:solidFill>
              </a:rPr>
              <a:t>Vitamins C &amp; E provide antioxidant protection and vitamin A conditions the skin</a:t>
            </a:r>
          </a:p>
          <a:p>
            <a:pPr lvl="1"/>
            <a:r>
              <a:rPr lang="en-US" sz="1600" dirty="0">
                <a:solidFill>
                  <a:schemeClr val="bg1"/>
                </a:solidFill>
              </a:rPr>
              <a:t>One step process with primers and silicone in one formula</a:t>
            </a:r>
          </a:p>
          <a:p>
            <a:pPr lvl="1"/>
            <a:r>
              <a:rPr lang="en-US" sz="1600" dirty="0">
                <a:solidFill>
                  <a:schemeClr val="bg1"/>
                </a:solidFill>
              </a:rPr>
              <a:t>Free of oil, wax, dye and talc</a:t>
            </a:r>
          </a:p>
          <a:p>
            <a:pPr lvl="1"/>
            <a:r>
              <a:rPr lang="en-US" sz="1600" dirty="0">
                <a:solidFill>
                  <a:schemeClr val="bg1"/>
                </a:solidFill>
              </a:rPr>
              <a:t>Micro diffusers keep skin looking flawless</a:t>
            </a: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6411714" y="266210"/>
            <a:ext cx="4699001" cy="2862322"/>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br>
              <a:rPr lang="en-US" sz="1600" dirty="0"/>
            </a:br>
            <a:r>
              <a:rPr lang="en-US" dirty="0"/>
              <a:t>A 3-in-1 foundation that provides the superior, buildable coverage of a crème foundation while offering a primer, with the natural-looking, sheer finish of a powder foundation. This foundation hides </a:t>
            </a:r>
            <a:r>
              <a:rPr lang="en-US" dirty="0" err="1"/>
              <a:t>discolourations</a:t>
            </a:r>
            <a:r>
              <a:rPr lang="en-US" dirty="0"/>
              <a:t> and covers skin with a fine, light-diffusing layer to </a:t>
            </a:r>
            <a:r>
              <a:rPr lang="en-US" dirty="0" err="1"/>
              <a:t>minimise</a:t>
            </a:r>
            <a:r>
              <a:rPr lang="en-US" dirty="0"/>
              <a:t> pores and imperfections for clear, satiny-smooth skin under any lighting.</a:t>
            </a:r>
            <a:endParaRPr lang="en-US" sz="1600" dirty="0"/>
          </a:p>
        </p:txBody>
      </p:sp>
      <p:sp>
        <p:nvSpPr>
          <p:cNvPr id="18" name="Rechteck"/>
          <p:cNvSpPr/>
          <p:nvPr/>
        </p:nvSpPr>
        <p:spPr>
          <a:xfrm>
            <a:off x="645617" y="952500"/>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081285" y="413698"/>
            <a:ext cx="3179928" cy="538802"/>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endParaRPr sz="3600" spc="720" dirty="0">
              <a:solidFill>
                <a:srgbClr val="151314"/>
              </a:solidFill>
              <a:latin typeface="Montserrat Bold"/>
              <a:ea typeface="Montserrat Bold"/>
              <a:cs typeface="Montserrat Bold"/>
              <a:sym typeface="Montserrat Bold"/>
            </a:endParaRPr>
          </a:p>
        </p:txBody>
      </p:sp>
      <p:sp>
        <p:nvSpPr>
          <p:cNvPr id="19" name="MODERN…"/>
          <p:cNvSpPr/>
          <p:nvPr/>
        </p:nvSpPr>
        <p:spPr>
          <a:xfrm>
            <a:off x="1014889" y="980861"/>
            <a:ext cx="3991811" cy="143302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sym typeface="Montserrat Bold"/>
              </a:rPr>
              <a:t>Liquid Powder Mineral Foundation</a:t>
            </a:r>
            <a:endParaRPr sz="3600" spc="720" dirty="0">
              <a:solidFill>
                <a:srgbClr val="151314"/>
              </a:solidFill>
              <a:latin typeface="Montserrat Bold"/>
              <a:ea typeface="Montserrat Bold"/>
              <a:cs typeface="Montserrat Bold"/>
              <a:sym typeface="Montserrat Bold"/>
            </a:endParaRPr>
          </a:p>
        </p:txBody>
      </p:sp>
      <p:pic>
        <p:nvPicPr>
          <p:cNvPr id="2" name="Picture 1">
            <a:extLst>
              <a:ext uri="{FF2B5EF4-FFF2-40B4-BE49-F238E27FC236}">
                <a16:creationId xmlns:a16="http://schemas.microsoft.com/office/drawing/2014/main" id="{32023C85-5ABF-7243-9C0D-F0A475973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285" y="3088981"/>
            <a:ext cx="3713780" cy="3713780"/>
          </a:xfrm>
          <a:prstGeom prst="rect">
            <a:avLst/>
          </a:prstGeom>
        </p:spPr>
      </p:pic>
      <p:sp>
        <p:nvSpPr>
          <p:cNvPr id="3" name="Rectangle 2">
            <a:extLst>
              <a:ext uri="{FF2B5EF4-FFF2-40B4-BE49-F238E27FC236}">
                <a16:creationId xmlns:a16="http://schemas.microsoft.com/office/drawing/2014/main" id="{FECA11B0-B40C-4747-AD70-28EA7E9299AF}"/>
              </a:ext>
            </a:extLst>
          </p:cNvPr>
          <p:cNvSpPr/>
          <p:nvPr/>
        </p:nvSpPr>
        <p:spPr>
          <a:xfrm>
            <a:off x="1014889" y="2413882"/>
            <a:ext cx="1287532" cy="369332"/>
          </a:xfrm>
          <a:prstGeom prst="rect">
            <a:avLst/>
          </a:prstGeom>
        </p:spPr>
        <p:txBody>
          <a:bodyPr wrap="none">
            <a:spAutoFit/>
          </a:bodyPr>
          <a:lstStyle/>
          <a:p>
            <a:r>
              <a:rPr lang="en-US" dirty="0">
                <a:solidFill>
                  <a:srgbClr val="585555"/>
                </a:solidFill>
                <a:latin typeface="texgyreadventorregular"/>
              </a:rPr>
              <a:t>Code Varies</a:t>
            </a:r>
            <a:endParaRPr lang="en-US" dirty="0"/>
          </a:p>
        </p:txBody>
      </p:sp>
      <p:sp>
        <p:nvSpPr>
          <p:cNvPr id="16" name="Dresda etoa jasom osdoma."/>
          <p:cNvSpPr/>
          <p:nvPr/>
        </p:nvSpPr>
        <p:spPr>
          <a:xfrm>
            <a:off x="1108634" y="2796277"/>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$39.95    </a:t>
            </a:r>
            <a:endParaRPr sz="1800" dirty="0">
              <a:solidFill>
                <a:schemeClr val="tx1">
                  <a:lumMod val="85000"/>
                  <a:lumOff val="15000"/>
                </a:schemeClr>
              </a:solidFill>
            </a:endParaRPr>
          </a:p>
        </p:txBody>
      </p:sp>
    </p:spTree>
    <p:extLst>
      <p:ext uri="{BB962C8B-B14F-4D97-AF65-F5344CB8AC3E}">
        <p14:creationId xmlns:p14="http://schemas.microsoft.com/office/powerpoint/2010/main" val="116198518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29" y="3429000"/>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5980013" y="3572677"/>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5980013" y="4115053"/>
            <a:ext cx="5765800" cy="1914370"/>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2000" dirty="0">
                <a:solidFill>
                  <a:schemeClr val="bg1"/>
                </a:solidFill>
              </a:rPr>
              <a:t>Gives skin a luminous finish</a:t>
            </a:r>
          </a:p>
          <a:p>
            <a:r>
              <a:rPr lang="en-US" sz="2000" dirty="0" err="1">
                <a:solidFill>
                  <a:schemeClr val="bg1"/>
                </a:solidFill>
              </a:rPr>
              <a:t>Blendable</a:t>
            </a:r>
            <a:r>
              <a:rPr lang="en-US" sz="2000" dirty="0">
                <a:solidFill>
                  <a:schemeClr val="bg1"/>
                </a:solidFill>
              </a:rPr>
              <a:t>, long-wear formula</a:t>
            </a:r>
          </a:p>
          <a:p>
            <a:r>
              <a:rPr lang="en-US" sz="2000" dirty="0">
                <a:solidFill>
                  <a:schemeClr val="bg1"/>
                </a:solidFill>
              </a:rPr>
              <a:t>Medium to full, buildable coverage</a:t>
            </a:r>
          </a:p>
          <a:p>
            <a:r>
              <a:rPr lang="en-US" sz="2000" dirty="0">
                <a:solidFill>
                  <a:schemeClr val="bg1"/>
                </a:solidFill>
              </a:rPr>
              <a:t>Smooths the look of skin and hides imperfections</a:t>
            </a:r>
          </a:p>
          <a:p>
            <a:r>
              <a:rPr lang="en-US" sz="2000" dirty="0">
                <a:solidFill>
                  <a:schemeClr val="bg1"/>
                </a:solidFill>
              </a:rPr>
              <a:t>Light-weight texture floats across skin</a:t>
            </a: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5411311" y="264981"/>
            <a:ext cx="5765800" cy="2554545"/>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br>
              <a:rPr lang="en-US" sz="1600" dirty="0"/>
            </a:br>
            <a:r>
              <a:rPr lang="en-US" dirty="0"/>
              <a:t>An illuminating foundation that melts into skin leaving you with a radiant, flawless-looking complexion. The creamy, long-wear formula builds and blends effortlessly, leaving your skin with light-weight, natural coverage. Optically diffuses light to smooth the appearance of skin, hiding imperfections for an instantly lit-from-within glow. Reignite youthful radiance in just one drop with this breakthrough foundation.</a:t>
            </a:r>
            <a:endParaRPr lang="en-US" sz="1600" dirty="0"/>
          </a:p>
        </p:txBody>
      </p:sp>
      <p:sp>
        <p:nvSpPr>
          <p:cNvPr id="18" name="Rechteck"/>
          <p:cNvSpPr/>
          <p:nvPr/>
        </p:nvSpPr>
        <p:spPr>
          <a:xfrm>
            <a:off x="645617" y="952500"/>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081285" y="413698"/>
            <a:ext cx="3179928" cy="538802"/>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endParaRPr sz="3600" spc="720" dirty="0">
              <a:solidFill>
                <a:srgbClr val="151314"/>
              </a:solidFill>
              <a:latin typeface="Montserrat Bold"/>
              <a:ea typeface="Montserrat Bold"/>
              <a:cs typeface="Montserrat Bold"/>
              <a:sym typeface="Montserrat Bold"/>
            </a:endParaRPr>
          </a:p>
        </p:txBody>
      </p:sp>
      <p:sp>
        <p:nvSpPr>
          <p:cNvPr id="19" name="MODERN…"/>
          <p:cNvSpPr/>
          <p:nvPr/>
        </p:nvSpPr>
        <p:spPr>
          <a:xfrm>
            <a:off x="1014889" y="987065"/>
            <a:ext cx="3991811" cy="1200329"/>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r>
              <a:rPr lang="en-US" sz="3600" dirty="0">
                <a:latin typeface="+mj-lt"/>
                <a:cs typeface="Calibri" panose="020F0502020204030204" pitchFamily="34" charset="0"/>
              </a:rPr>
              <a:t>Illuminating Liquid Foundation</a:t>
            </a:r>
          </a:p>
        </p:txBody>
      </p:sp>
      <p:pic>
        <p:nvPicPr>
          <p:cNvPr id="3" name="Picture 2">
            <a:extLst>
              <a:ext uri="{FF2B5EF4-FFF2-40B4-BE49-F238E27FC236}">
                <a16:creationId xmlns:a16="http://schemas.microsoft.com/office/drawing/2014/main" id="{39E1095F-4693-A54C-BCB6-FA00D2A5847D}"/>
              </a:ext>
            </a:extLst>
          </p:cNvPr>
          <p:cNvPicPr>
            <a:picLocks noChangeAspect="1"/>
          </p:cNvPicPr>
          <p:nvPr/>
        </p:nvPicPr>
        <p:blipFill>
          <a:blip r:embed="rId2"/>
          <a:stretch>
            <a:fillRect/>
          </a:stretch>
        </p:blipFill>
        <p:spPr>
          <a:xfrm>
            <a:off x="860619" y="2819526"/>
            <a:ext cx="3749089" cy="3749089"/>
          </a:xfrm>
          <a:prstGeom prst="rect">
            <a:avLst/>
          </a:prstGeom>
        </p:spPr>
      </p:pic>
      <p:sp>
        <p:nvSpPr>
          <p:cNvPr id="10" name="Rectangle 9">
            <a:extLst>
              <a:ext uri="{FF2B5EF4-FFF2-40B4-BE49-F238E27FC236}">
                <a16:creationId xmlns:a16="http://schemas.microsoft.com/office/drawing/2014/main" id="{B21C65D4-983B-EA4B-8D68-C0A180D6C4B0}"/>
              </a:ext>
            </a:extLst>
          </p:cNvPr>
          <p:cNvSpPr/>
          <p:nvPr/>
        </p:nvSpPr>
        <p:spPr>
          <a:xfrm>
            <a:off x="1014889" y="2187394"/>
            <a:ext cx="1287532" cy="369332"/>
          </a:xfrm>
          <a:prstGeom prst="rect">
            <a:avLst/>
          </a:prstGeom>
        </p:spPr>
        <p:txBody>
          <a:bodyPr wrap="none">
            <a:spAutoFit/>
          </a:bodyPr>
          <a:lstStyle/>
          <a:p>
            <a:r>
              <a:rPr lang="en-US" dirty="0">
                <a:solidFill>
                  <a:srgbClr val="585555"/>
                </a:solidFill>
                <a:latin typeface="texgyreadventorregular"/>
              </a:rPr>
              <a:t>Code Varies</a:t>
            </a:r>
            <a:endParaRPr lang="en-US" dirty="0"/>
          </a:p>
        </p:txBody>
      </p:sp>
      <p:sp>
        <p:nvSpPr>
          <p:cNvPr id="16" name="Dresda etoa jasom osdoma."/>
          <p:cNvSpPr/>
          <p:nvPr/>
        </p:nvSpPr>
        <p:spPr>
          <a:xfrm>
            <a:off x="1081285" y="2531773"/>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$44.00    </a:t>
            </a:r>
            <a:endParaRPr sz="1800" dirty="0">
              <a:solidFill>
                <a:schemeClr val="tx1">
                  <a:lumMod val="85000"/>
                  <a:lumOff val="15000"/>
                </a:schemeClr>
              </a:solidFill>
            </a:endParaRPr>
          </a:p>
        </p:txBody>
      </p:sp>
    </p:spTree>
    <p:extLst>
      <p:ext uri="{BB962C8B-B14F-4D97-AF65-F5344CB8AC3E}">
        <p14:creationId xmlns:p14="http://schemas.microsoft.com/office/powerpoint/2010/main" val="223601787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29" y="3429000"/>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6426198" y="3927633"/>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STATION ESSENTIALS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6246901" y="4663764"/>
            <a:ext cx="5765800" cy="175432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marL="285750" indent="-285750">
              <a:buFont typeface="Arial" panose="020B0604020202020204" pitchFamily="34" charset="0"/>
              <a:buChar char="•"/>
            </a:pPr>
            <a:r>
              <a:rPr lang="en-US" sz="1800" dirty="0">
                <a:solidFill>
                  <a:schemeClr val="bg1"/>
                </a:solidFill>
              </a:rPr>
              <a:t>Hand </a:t>
            </a:r>
            <a:r>
              <a:rPr lang="en-US" sz="1800" dirty="0" err="1">
                <a:solidFill>
                  <a:schemeClr val="bg1"/>
                </a:solidFill>
              </a:rPr>
              <a:t>Sanitiser</a:t>
            </a:r>
            <a:endParaRPr lang="en-US" sz="1800" dirty="0">
              <a:solidFill>
                <a:schemeClr val="bg1"/>
              </a:solidFill>
            </a:endParaRPr>
          </a:p>
          <a:p>
            <a:pPr marL="285750" indent="-285750">
              <a:buFont typeface="Arial" panose="020B0604020202020204" pitchFamily="34" charset="0"/>
              <a:buChar char="•"/>
            </a:pPr>
            <a:r>
              <a:rPr lang="en-US" sz="1800" dirty="0">
                <a:solidFill>
                  <a:schemeClr val="bg1"/>
                </a:solidFill>
              </a:rPr>
              <a:t>Brush Cleaner</a:t>
            </a:r>
          </a:p>
          <a:p>
            <a:pPr marL="285750" indent="-285750">
              <a:buFont typeface="Arial" panose="020B0604020202020204" pitchFamily="34" charset="0"/>
              <a:buChar char="•"/>
            </a:pPr>
            <a:r>
              <a:rPr lang="en-US" sz="1800" dirty="0">
                <a:solidFill>
                  <a:schemeClr val="bg1"/>
                </a:solidFill>
              </a:rPr>
              <a:t>Alcohol Spray</a:t>
            </a:r>
          </a:p>
          <a:p>
            <a:pPr marL="285750" indent="-285750">
              <a:buFont typeface="Arial" panose="020B0604020202020204" pitchFamily="34" charset="0"/>
              <a:buChar char="•"/>
            </a:pPr>
            <a:r>
              <a:rPr lang="en-US" sz="1800" dirty="0">
                <a:solidFill>
                  <a:schemeClr val="bg1"/>
                </a:solidFill>
              </a:rPr>
              <a:t>Sharpener</a:t>
            </a:r>
          </a:p>
          <a:p>
            <a:pPr marL="285750" indent="-285750">
              <a:buFont typeface="Arial" panose="020B0604020202020204" pitchFamily="34" charset="0"/>
              <a:buChar char="•"/>
            </a:pPr>
            <a:r>
              <a:rPr lang="en-US" sz="1800" dirty="0">
                <a:solidFill>
                  <a:schemeClr val="bg1"/>
                </a:solidFill>
              </a:rPr>
              <a:t>Stainless Steel Palette</a:t>
            </a: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5596742" y="484701"/>
            <a:ext cx="6117395" cy="2283702"/>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2000" dirty="0"/>
              <a:t>We are here to learn how to accentuate our natural beauty, but things can get ugly </a:t>
            </a:r>
            <a:r>
              <a:rPr lang="en-US" sz="2000" i="1" dirty="0"/>
              <a:t>real fast </a:t>
            </a:r>
            <a:r>
              <a:rPr lang="en-US" sz="2000" dirty="0"/>
              <a:t>if we don’t take the proper steps to care for our beauty-enhancing tools.</a:t>
            </a:r>
          </a:p>
          <a:p>
            <a:endParaRPr lang="en-US" sz="2000" dirty="0"/>
          </a:p>
          <a:p>
            <a:r>
              <a:rPr lang="en-US" sz="2000" dirty="0"/>
              <a:t>When working on a client, sanitation is taken to another level. But even when working on yourself </a:t>
            </a:r>
          </a:p>
        </p:txBody>
      </p:sp>
      <p:sp>
        <p:nvSpPr>
          <p:cNvPr id="18" name="Rechteck"/>
          <p:cNvSpPr/>
          <p:nvPr/>
        </p:nvSpPr>
        <p:spPr>
          <a:xfrm>
            <a:off x="645617" y="952500"/>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270000" y="1038699"/>
            <a:ext cx="3179928" cy="538802"/>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endParaRPr sz="3600" spc="720" dirty="0">
              <a:solidFill>
                <a:srgbClr val="151314"/>
              </a:solidFill>
              <a:latin typeface="Montserrat Bold"/>
              <a:ea typeface="Montserrat Bold"/>
              <a:cs typeface="Montserrat Bold"/>
              <a:sym typeface="Montserrat Bold"/>
            </a:endParaRPr>
          </a:p>
        </p:txBody>
      </p:sp>
      <p:sp>
        <p:nvSpPr>
          <p:cNvPr id="19" name="MODERN…"/>
          <p:cNvSpPr/>
          <p:nvPr/>
        </p:nvSpPr>
        <p:spPr>
          <a:xfrm>
            <a:off x="1269999" y="1564292"/>
            <a:ext cx="4263830" cy="584775"/>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r>
              <a:rPr lang="en-US" sz="3200" dirty="0">
                <a:latin typeface="+mj-lt"/>
              </a:rPr>
              <a:t>Sanitation Station</a:t>
            </a:r>
          </a:p>
        </p:txBody>
      </p:sp>
      <p:pic>
        <p:nvPicPr>
          <p:cNvPr id="17" name="Picture 16">
            <a:extLst>
              <a:ext uri="{FF2B5EF4-FFF2-40B4-BE49-F238E27FC236}">
                <a16:creationId xmlns:a16="http://schemas.microsoft.com/office/drawing/2014/main" id="{2AAD78C4-6D50-4643-8A68-8A462ECA7D94}"/>
              </a:ext>
            </a:extLst>
          </p:cNvPr>
          <p:cNvPicPr>
            <a:picLocks noChangeAspect="1"/>
          </p:cNvPicPr>
          <p:nvPr/>
        </p:nvPicPr>
        <p:blipFill>
          <a:blip r:embed="rId2"/>
          <a:stretch>
            <a:fillRect/>
          </a:stretch>
        </p:blipFill>
        <p:spPr>
          <a:xfrm>
            <a:off x="811049" y="2785351"/>
            <a:ext cx="2363172" cy="2363172"/>
          </a:xfrm>
          <a:prstGeom prst="rect">
            <a:avLst/>
          </a:prstGeom>
        </p:spPr>
      </p:pic>
      <p:pic>
        <p:nvPicPr>
          <p:cNvPr id="20" name="Picture 19">
            <a:extLst>
              <a:ext uri="{FF2B5EF4-FFF2-40B4-BE49-F238E27FC236}">
                <a16:creationId xmlns:a16="http://schemas.microsoft.com/office/drawing/2014/main" id="{C1C0D676-E0D1-8F41-898B-93958C32FA31}"/>
              </a:ext>
            </a:extLst>
          </p:cNvPr>
          <p:cNvPicPr>
            <a:picLocks noChangeAspect="1"/>
          </p:cNvPicPr>
          <p:nvPr/>
        </p:nvPicPr>
        <p:blipFill rotWithShape="1">
          <a:blip r:embed="rId3"/>
          <a:srcRect t="27909" b="26068"/>
          <a:stretch/>
        </p:blipFill>
        <p:spPr>
          <a:xfrm>
            <a:off x="2106141" y="5137398"/>
            <a:ext cx="1507646" cy="693860"/>
          </a:xfrm>
          <a:prstGeom prst="rect">
            <a:avLst/>
          </a:prstGeom>
        </p:spPr>
      </p:pic>
      <p:pic>
        <p:nvPicPr>
          <p:cNvPr id="2" name="Picture 1">
            <a:extLst>
              <a:ext uri="{FF2B5EF4-FFF2-40B4-BE49-F238E27FC236}">
                <a16:creationId xmlns:a16="http://schemas.microsoft.com/office/drawing/2014/main" id="{9224E723-CA96-C247-BF60-65A5039EE965}"/>
              </a:ext>
            </a:extLst>
          </p:cNvPr>
          <p:cNvPicPr>
            <a:picLocks noChangeAspect="1"/>
          </p:cNvPicPr>
          <p:nvPr/>
        </p:nvPicPr>
        <p:blipFill>
          <a:blip r:embed="rId4"/>
          <a:stretch>
            <a:fillRect/>
          </a:stretch>
        </p:blipFill>
        <p:spPr>
          <a:xfrm flipH="1">
            <a:off x="3598901" y="2484872"/>
            <a:ext cx="1424434" cy="4206873"/>
          </a:xfrm>
          <a:prstGeom prst="rect">
            <a:avLst/>
          </a:prstGeom>
        </p:spPr>
      </p:pic>
    </p:spTree>
    <p:extLst>
      <p:ext uri="{BB962C8B-B14F-4D97-AF65-F5344CB8AC3E}">
        <p14:creationId xmlns:p14="http://schemas.microsoft.com/office/powerpoint/2010/main" val="302729604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29" y="3429000"/>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6095999" y="4042281"/>
            <a:ext cx="5014715" cy="2126095"/>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2800" dirty="0">
                <a:solidFill>
                  <a:srgbClr val="FFFFFF"/>
                </a:solidFill>
              </a:rPr>
              <a:t>Action Item!</a:t>
            </a:r>
            <a:br>
              <a:rPr lang="en-US" sz="2800" dirty="0">
                <a:solidFill>
                  <a:srgbClr val="FFFFFF"/>
                </a:solidFill>
              </a:rPr>
            </a:br>
            <a:r>
              <a:rPr lang="en-US" sz="2800" dirty="0">
                <a:solidFill>
                  <a:srgbClr val="FFFFFF"/>
                </a:solidFill>
              </a:rPr>
              <a:t>Apply the Motives Foundation of your choice with the Motives Foundation Brush</a:t>
            </a:r>
            <a:endParaRPr sz="2800" dirty="0">
              <a:solidFill>
                <a:srgbClr val="FFFFFF"/>
              </a:solidFill>
            </a:endParaRP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6411714" y="266210"/>
            <a:ext cx="4699001" cy="2862322"/>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br>
              <a:rPr lang="en-US" sz="1600" dirty="0"/>
            </a:br>
            <a:r>
              <a:rPr lang="en-US" dirty="0"/>
              <a:t>This specialty brush features a high-end blend of synthetic fibers and goat hair that won't swell with age and ensure foundation blends without streaking. It can be used with all Motives and Motives for La La foundation formulas — from cream to liquid. It applies just the right amount of foundation smoothly and evenly for a flawless foundation application. </a:t>
            </a:r>
            <a:endParaRPr lang="en-US" sz="1600" dirty="0"/>
          </a:p>
        </p:txBody>
      </p:sp>
      <p:sp>
        <p:nvSpPr>
          <p:cNvPr id="18" name="Rechteck"/>
          <p:cNvSpPr/>
          <p:nvPr/>
        </p:nvSpPr>
        <p:spPr>
          <a:xfrm>
            <a:off x="645617" y="952500"/>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081285" y="413698"/>
            <a:ext cx="3179928" cy="538802"/>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endParaRPr sz="3600" spc="720" dirty="0">
              <a:solidFill>
                <a:srgbClr val="151314"/>
              </a:solidFill>
              <a:latin typeface="Montserrat Bold"/>
              <a:ea typeface="Montserrat Bold"/>
              <a:cs typeface="Montserrat Bold"/>
              <a:sym typeface="Montserrat Bold"/>
            </a:endParaRPr>
          </a:p>
        </p:txBody>
      </p:sp>
      <p:sp>
        <p:nvSpPr>
          <p:cNvPr id="19" name="MODERN…"/>
          <p:cNvSpPr/>
          <p:nvPr/>
        </p:nvSpPr>
        <p:spPr>
          <a:xfrm>
            <a:off x="1014889" y="1097206"/>
            <a:ext cx="5081110" cy="1200329"/>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r>
              <a:rPr lang="en-US" sz="3600" dirty="0">
                <a:latin typeface="+mj-lt"/>
                <a:cs typeface="Century gothic"/>
              </a:rPr>
              <a:t>Foundation</a:t>
            </a:r>
            <a:br>
              <a:rPr lang="en-US" sz="3600" dirty="0">
                <a:latin typeface="+mj-lt"/>
                <a:cs typeface="Century gothic"/>
              </a:rPr>
            </a:br>
            <a:r>
              <a:rPr lang="en-US" sz="3600" dirty="0">
                <a:latin typeface="+mj-lt"/>
                <a:cs typeface="Century gothic"/>
              </a:rPr>
              <a:t>Brush</a:t>
            </a:r>
          </a:p>
        </p:txBody>
      </p:sp>
      <p:pic>
        <p:nvPicPr>
          <p:cNvPr id="3" name="Picture 2">
            <a:extLst>
              <a:ext uri="{FF2B5EF4-FFF2-40B4-BE49-F238E27FC236}">
                <a16:creationId xmlns:a16="http://schemas.microsoft.com/office/drawing/2014/main" id="{F0705B3F-7E4E-D849-8F91-488A0ED9CE1E}"/>
              </a:ext>
            </a:extLst>
          </p:cNvPr>
          <p:cNvPicPr>
            <a:picLocks noChangeAspect="1"/>
          </p:cNvPicPr>
          <p:nvPr/>
        </p:nvPicPr>
        <p:blipFill>
          <a:blip r:embed="rId2"/>
          <a:stretch>
            <a:fillRect/>
          </a:stretch>
        </p:blipFill>
        <p:spPr>
          <a:xfrm>
            <a:off x="768713" y="2635250"/>
            <a:ext cx="3492500" cy="3492500"/>
          </a:xfrm>
          <a:prstGeom prst="rect">
            <a:avLst/>
          </a:prstGeom>
        </p:spPr>
      </p:pic>
      <p:sp>
        <p:nvSpPr>
          <p:cNvPr id="2" name="Rectangle 1">
            <a:extLst>
              <a:ext uri="{FF2B5EF4-FFF2-40B4-BE49-F238E27FC236}">
                <a16:creationId xmlns:a16="http://schemas.microsoft.com/office/drawing/2014/main" id="{1C853B44-1A6D-0A43-8741-CE09BF325DEE}"/>
              </a:ext>
            </a:extLst>
          </p:cNvPr>
          <p:cNvSpPr/>
          <p:nvPr/>
        </p:nvSpPr>
        <p:spPr>
          <a:xfrm>
            <a:off x="993083" y="2309269"/>
            <a:ext cx="1569660"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745MBR</a:t>
            </a:r>
            <a:endParaRPr lang="en-US" dirty="0"/>
          </a:p>
        </p:txBody>
      </p:sp>
      <p:sp>
        <p:nvSpPr>
          <p:cNvPr id="10" name="Dresda etoa jasom osdoma."/>
          <p:cNvSpPr/>
          <p:nvPr/>
        </p:nvSpPr>
        <p:spPr>
          <a:xfrm>
            <a:off x="1014889" y="2712923"/>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$26.75    </a:t>
            </a:r>
            <a:endParaRPr sz="1800" dirty="0">
              <a:solidFill>
                <a:schemeClr val="tx1">
                  <a:lumMod val="85000"/>
                  <a:lumOff val="15000"/>
                </a:schemeClr>
              </a:solidFill>
            </a:endParaRPr>
          </a:p>
        </p:txBody>
      </p:sp>
    </p:spTree>
    <p:extLst>
      <p:ext uri="{BB962C8B-B14F-4D97-AF65-F5344CB8AC3E}">
        <p14:creationId xmlns:p14="http://schemas.microsoft.com/office/powerpoint/2010/main" val="21322476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5560" y="892571"/>
            <a:ext cx="3994954"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STEP 5: COUNTOURING </a:t>
            </a:r>
          </a:p>
        </p:txBody>
      </p:sp>
      <p:sp>
        <p:nvSpPr>
          <p:cNvPr id="3" name="Text Placeholder 2"/>
          <p:cNvSpPr>
            <a:spLocks noGrp="1"/>
          </p:cNvSpPr>
          <p:nvPr>
            <p:ph type="body" idx="1"/>
          </p:nvPr>
        </p:nvSpPr>
        <p:spPr>
          <a:xfrm>
            <a:off x="655721" y="4277392"/>
            <a:ext cx="3657600" cy="1525597"/>
          </a:xfrm>
        </p:spPr>
        <p:txBody>
          <a:bodyPr vert="horz" lIns="91440" tIns="45720" rIns="91440" bIns="45720" rtlCol="0">
            <a:normAutofit fontScale="92500" lnSpcReduction="20000"/>
          </a:bodyPr>
          <a:lstStyle/>
          <a:p>
            <a:pPr lvl="1"/>
            <a:r>
              <a:rPr lang="en-US" dirty="0">
                <a:solidFill>
                  <a:schemeClr val="bg1"/>
                </a:solidFill>
              </a:rPr>
              <a:t>Contouring your face helps define your features. The twenty-first century version is all about enhancing cheekbones, slimming your face, and tricking the eye in a believable way</a:t>
            </a:r>
            <a:endParaRPr lang="en-US" sz="2000" kern="1200" dirty="0">
              <a:solidFill>
                <a:schemeClr val="bg1"/>
              </a:solidFill>
            </a:endParaRPr>
          </a:p>
        </p:txBody>
      </p:sp>
      <p:cxnSp>
        <p:nvCxnSpPr>
          <p:cNvPr id="14" name="Straight Connector 1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2C00138-9824-3942-9021-804A6429507C}"/>
              </a:ext>
            </a:extLst>
          </p:cNvPr>
          <p:cNvPicPr>
            <a:picLocks noChangeAspect="1"/>
          </p:cNvPicPr>
          <p:nvPr/>
        </p:nvPicPr>
        <p:blipFill>
          <a:blip r:embed="rId2"/>
          <a:stretch>
            <a:fillRect/>
          </a:stretch>
        </p:blipFill>
        <p:spPr>
          <a:xfrm>
            <a:off x="5230795" y="0"/>
            <a:ext cx="6714957" cy="6714957"/>
          </a:xfrm>
          <a:prstGeom prst="rect">
            <a:avLst/>
          </a:prstGeom>
        </p:spPr>
      </p:pic>
    </p:spTree>
    <p:extLst>
      <p:ext uri="{BB962C8B-B14F-4D97-AF65-F5344CB8AC3E}">
        <p14:creationId xmlns:p14="http://schemas.microsoft.com/office/powerpoint/2010/main" val="3869221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29" y="3429000"/>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5980013" y="3572677"/>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5980013" y="3941423"/>
            <a:ext cx="5765800" cy="2396938"/>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800" dirty="0">
                <a:solidFill>
                  <a:schemeClr val="bg1"/>
                </a:solidFill>
              </a:rPr>
              <a:t>Two-in-one highlighter and matte contour powder</a:t>
            </a:r>
            <a:br>
              <a:rPr lang="en-US" sz="1800" dirty="0">
                <a:solidFill>
                  <a:schemeClr val="bg1"/>
                </a:solidFill>
              </a:rPr>
            </a:br>
            <a:endParaRPr lang="en-US" sz="1800" dirty="0">
              <a:solidFill>
                <a:schemeClr val="bg1"/>
              </a:solidFill>
            </a:endParaRPr>
          </a:p>
          <a:p>
            <a:r>
              <a:rPr lang="en-US" sz="1800" dirty="0">
                <a:solidFill>
                  <a:schemeClr val="bg1"/>
                </a:solidFill>
              </a:rPr>
              <a:t>Luxurious formula that glides on smoothly to highlight and sculpt</a:t>
            </a:r>
          </a:p>
          <a:p>
            <a:r>
              <a:rPr lang="en-US" sz="1800" dirty="0">
                <a:solidFill>
                  <a:schemeClr val="bg1"/>
                </a:solidFill>
              </a:rPr>
              <a:t>Designed for all skin types</a:t>
            </a:r>
          </a:p>
          <a:p>
            <a:r>
              <a:rPr lang="en-US" sz="1800" dirty="0">
                <a:solidFill>
                  <a:schemeClr val="bg1"/>
                </a:solidFill>
              </a:rPr>
              <a:t>Non-irritant formula</a:t>
            </a:r>
          </a:p>
          <a:p>
            <a:r>
              <a:rPr lang="en-US" sz="1800" dirty="0">
                <a:solidFill>
                  <a:schemeClr val="bg1"/>
                </a:solidFill>
              </a:rPr>
              <a:t>Paraben, oil and fragrance-free</a:t>
            </a: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5744162" y="682783"/>
            <a:ext cx="5765800" cy="2277547"/>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br>
              <a:rPr lang="en-US" sz="1600" dirty="0"/>
            </a:br>
            <a:r>
              <a:rPr lang="en-US" dirty="0"/>
              <a:t>A double-sided compact that contains everything you need to highlight and contour like a pro. The dark side creates depth in areas such as the hollows of your cheeks. Using the light shade brings the eye forward, highlighting areas such as the bridge of the nose or chin. Accentuate your features and hide imperfections, so you look your best every day.</a:t>
            </a:r>
            <a:endParaRPr lang="en-US" sz="1600" dirty="0"/>
          </a:p>
        </p:txBody>
      </p:sp>
      <p:sp>
        <p:nvSpPr>
          <p:cNvPr id="18" name="Rechteck"/>
          <p:cNvSpPr/>
          <p:nvPr/>
        </p:nvSpPr>
        <p:spPr>
          <a:xfrm>
            <a:off x="332796" y="1037373"/>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682038" y="412702"/>
            <a:ext cx="4944455" cy="546625"/>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endParaRPr sz="3600" spc="720" dirty="0">
              <a:solidFill>
                <a:srgbClr val="151314"/>
              </a:solidFill>
              <a:latin typeface="Montserrat Bold"/>
              <a:ea typeface="Montserrat Bold"/>
              <a:cs typeface="Montserrat Bold"/>
              <a:sym typeface="Montserrat Bold"/>
            </a:endParaRPr>
          </a:p>
        </p:txBody>
      </p:sp>
      <p:sp>
        <p:nvSpPr>
          <p:cNvPr id="19" name="MODERN…"/>
          <p:cNvSpPr/>
          <p:nvPr/>
        </p:nvSpPr>
        <p:spPr>
          <a:xfrm>
            <a:off x="677368" y="1107049"/>
            <a:ext cx="4856461" cy="64633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r>
              <a:rPr lang="en-US" sz="3600" dirty="0">
                <a:latin typeface="+mj-lt"/>
              </a:rPr>
              <a:t>Shape &amp; Sculpt Duo</a:t>
            </a:r>
          </a:p>
        </p:txBody>
      </p:sp>
      <p:pic>
        <p:nvPicPr>
          <p:cNvPr id="2" name="Picture 1">
            <a:extLst>
              <a:ext uri="{FF2B5EF4-FFF2-40B4-BE49-F238E27FC236}">
                <a16:creationId xmlns:a16="http://schemas.microsoft.com/office/drawing/2014/main" id="{E157E6AE-44A5-7147-B57A-8400DB4039B5}"/>
              </a:ext>
            </a:extLst>
          </p:cNvPr>
          <p:cNvPicPr>
            <a:picLocks noChangeAspect="1"/>
          </p:cNvPicPr>
          <p:nvPr/>
        </p:nvPicPr>
        <p:blipFill>
          <a:blip r:embed="rId2"/>
          <a:stretch>
            <a:fillRect/>
          </a:stretch>
        </p:blipFill>
        <p:spPr>
          <a:xfrm>
            <a:off x="810731" y="2514008"/>
            <a:ext cx="3677434" cy="3677434"/>
          </a:xfrm>
          <a:prstGeom prst="rect">
            <a:avLst/>
          </a:prstGeom>
        </p:spPr>
      </p:pic>
      <p:sp>
        <p:nvSpPr>
          <p:cNvPr id="3" name="Rectangle 2">
            <a:extLst>
              <a:ext uri="{FF2B5EF4-FFF2-40B4-BE49-F238E27FC236}">
                <a16:creationId xmlns:a16="http://schemas.microsoft.com/office/drawing/2014/main" id="{22DA7A9E-4828-D94B-AAA7-7F8420E7A5E8}"/>
              </a:ext>
            </a:extLst>
          </p:cNvPr>
          <p:cNvSpPr/>
          <p:nvPr/>
        </p:nvSpPr>
        <p:spPr>
          <a:xfrm>
            <a:off x="668605" y="1764362"/>
            <a:ext cx="1697901"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7100MSD</a:t>
            </a:r>
            <a:endParaRPr lang="en-US" dirty="0"/>
          </a:p>
        </p:txBody>
      </p:sp>
      <p:sp>
        <p:nvSpPr>
          <p:cNvPr id="16" name="Dresda etoa jasom osdoma."/>
          <p:cNvSpPr/>
          <p:nvPr/>
        </p:nvSpPr>
        <p:spPr>
          <a:xfrm>
            <a:off x="682038" y="2188644"/>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$31.50    </a:t>
            </a:r>
            <a:endParaRPr sz="1800" dirty="0">
              <a:solidFill>
                <a:schemeClr val="tx1">
                  <a:lumMod val="85000"/>
                  <a:lumOff val="15000"/>
                </a:schemeClr>
              </a:solidFill>
            </a:endParaRPr>
          </a:p>
        </p:txBody>
      </p:sp>
    </p:spTree>
    <p:extLst>
      <p:ext uri="{BB962C8B-B14F-4D97-AF65-F5344CB8AC3E}">
        <p14:creationId xmlns:p14="http://schemas.microsoft.com/office/powerpoint/2010/main" val="187834757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29" y="3429000"/>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5980013" y="3572677"/>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5980013" y="4164297"/>
            <a:ext cx="5765800" cy="1815882"/>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r>
              <a:rPr lang="en-US" sz="1600" dirty="0">
                <a:solidFill>
                  <a:schemeClr val="bg1"/>
                </a:solidFill>
              </a:rPr>
              <a:t>Three-in-one compact with powders to highlight, contour and bronze</a:t>
            </a:r>
          </a:p>
          <a:p>
            <a:pPr lvl="1"/>
            <a:r>
              <a:rPr lang="en-US" sz="1600" dirty="0">
                <a:solidFill>
                  <a:schemeClr val="bg1"/>
                </a:solidFill>
              </a:rPr>
              <a:t>Luxurious formula that glides on smoothly to accentuate and sculpt facial features</a:t>
            </a:r>
          </a:p>
          <a:p>
            <a:pPr lvl="1"/>
            <a:r>
              <a:rPr lang="en-US" sz="1600" dirty="0">
                <a:solidFill>
                  <a:schemeClr val="bg1"/>
                </a:solidFill>
              </a:rPr>
              <a:t>Includes easy-to-follow instructional guide on where to apply the powders</a:t>
            </a:r>
          </a:p>
          <a:p>
            <a:pPr lvl="1"/>
            <a:r>
              <a:rPr lang="en-US" sz="1600" dirty="0">
                <a:solidFill>
                  <a:schemeClr val="bg1"/>
                </a:solidFill>
              </a:rPr>
              <a:t>Designed for all skin types</a:t>
            </a: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5744162" y="421173"/>
            <a:ext cx="5765800" cy="2800767"/>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br>
              <a:rPr lang="en-US" sz="1600" dirty="0"/>
            </a:br>
            <a:r>
              <a:rPr lang="en-US" dirty="0">
                <a:latin typeface="Century Gothic" panose="020B0502020202020204" pitchFamily="34" charset="0"/>
              </a:rPr>
              <a:t>A coordinated trio which includes a deep </a:t>
            </a:r>
            <a:r>
              <a:rPr lang="en-US" dirty="0" err="1">
                <a:latin typeface="Century Gothic" panose="020B0502020202020204" pitchFamily="34" charset="0"/>
              </a:rPr>
              <a:t>colour</a:t>
            </a:r>
            <a:r>
              <a:rPr lang="en-US" dirty="0">
                <a:latin typeface="Century Gothic" panose="020B0502020202020204" pitchFamily="34" charset="0"/>
              </a:rPr>
              <a:t> to contour areas you would like to recede, a light shade for highlighting cheekbones, and a matte bronzer to add a radiant glow. This three-in-one formula is made of ultra-light, micronized pigments that effortlessly blend to enhance skin tone and give you a flawless look and feel.</a:t>
            </a:r>
            <a:endParaRPr lang="en-US" dirty="0">
              <a:effectLst>
                <a:outerShdw blurRad="38100" dist="38100" dir="2700000" algn="tl">
                  <a:srgbClr val="000000">
                    <a:alpha val="43137"/>
                  </a:srgbClr>
                </a:outerShdw>
              </a:effectLst>
              <a:latin typeface="Century Gothic" panose="020B0502020202020204" pitchFamily="34" charset="0"/>
            </a:endParaRPr>
          </a:p>
          <a:p>
            <a:pPr lvl="1"/>
            <a:endParaRPr lang="en-US" sz="1600" dirty="0"/>
          </a:p>
        </p:txBody>
      </p:sp>
      <p:sp>
        <p:nvSpPr>
          <p:cNvPr id="18" name="Rechteck"/>
          <p:cNvSpPr/>
          <p:nvPr/>
        </p:nvSpPr>
        <p:spPr>
          <a:xfrm>
            <a:off x="332796" y="1037373"/>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682038" y="412702"/>
            <a:ext cx="4944455" cy="546625"/>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endParaRPr sz="3600" spc="720" dirty="0">
              <a:solidFill>
                <a:srgbClr val="151314"/>
              </a:solidFill>
              <a:latin typeface="Montserrat Bold"/>
              <a:ea typeface="Montserrat Bold"/>
              <a:cs typeface="Montserrat Bold"/>
              <a:sym typeface="Montserrat Bold"/>
            </a:endParaRPr>
          </a:p>
        </p:txBody>
      </p:sp>
      <p:sp>
        <p:nvSpPr>
          <p:cNvPr id="19" name="MODERN…"/>
          <p:cNvSpPr/>
          <p:nvPr/>
        </p:nvSpPr>
        <p:spPr>
          <a:xfrm>
            <a:off x="677368" y="830049"/>
            <a:ext cx="4856461" cy="1200329"/>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r>
              <a:rPr lang="en-US" sz="3600" b="0" dirty="0"/>
              <a:t>3-in-1 Contour, Bronze &amp; Highlight Kit</a:t>
            </a:r>
            <a:endParaRPr lang="en-US" sz="3600" dirty="0">
              <a:latin typeface="+mj-lt"/>
              <a:cs typeface="Calibri" panose="020F0502020204030204" pitchFamily="34" charset="0"/>
            </a:endParaRPr>
          </a:p>
        </p:txBody>
      </p:sp>
      <p:sp>
        <p:nvSpPr>
          <p:cNvPr id="2" name="Rectangle 1">
            <a:extLst>
              <a:ext uri="{FF2B5EF4-FFF2-40B4-BE49-F238E27FC236}">
                <a16:creationId xmlns:a16="http://schemas.microsoft.com/office/drawing/2014/main" id="{1D904BB3-CD1F-AD4F-9FAE-421B598A22D9}"/>
              </a:ext>
            </a:extLst>
          </p:cNvPr>
          <p:cNvSpPr/>
          <p:nvPr/>
        </p:nvSpPr>
        <p:spPr>
          <a:xfrm>
            <a:off x="610478" y="2175691"/>
            <a:ext cx="1697901"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7101MSD</a:t>
            </a:r>
            <a:endParaRPr lang="en-US" dirty="0"/>
          </a:p>
        </p:txBody>
      </p:sp>
      <p:sp>
        <p:nvSpPr>
          <p:cNvPr id="16" name="Dresda etoa jasom osdoma."/>
          <p:cNvSpPr/>
          <p:nvPr/>
        </p:nvSpPr>
        <p:spPr>
          <a:xfrm>
            <a:off x="610478" y="2566794"/>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$45.00    </a:t>
            </a:r>
            <a:endParaRPr sz="1800" dirty="0">
              <a:solidFill>
                <a:schemeClr val="tx1">
                  <a:lumMod val="85000"/>
                  <a:lumOff val="15000"/>
                </a:schemeClr>
              </a:solidFill>
            </a:endParaRPr>
          </a:p>
        </p:txBody>
      </p:sp>
      <p:pic>
        <p:nvPicPr>
          <p:cNvPr id="20" name="image29.png"/>
          <p:cNvPicPr>
            <a:picLocks noChangeAspect="1"/>
          </p:cNvPicPr>
          <p:nvPr/>
        </p:nvPicPr>
        <p:blipFill rotWithShape="1">
          <a:blip r:embed="rId2" cstate="print">
            <a:extLst>
              <a:ext uri="{28A0092B-C50C-407E-A947-70E740481C1C}">
                <a14:useLocalDpi xmlns:a14="http://schemas.microsoft.com/office/drawing/2010/main" val="0"/>
              </a:ext>
            </a:extLst>
          </a:blip>
          <a:srcRect t="37473" r="71510" b="48073"/>
          <a:stretch/>
        </p:blipFill>
        <p:spPr>
          <a:xfrm>
            <a:off x="82489" y="2882723"/>
            <a:ext cx="5228248" cy="3445974"/>
          </a:xfrm>
          <a:prstGeom prst="rect">
            <a:avLst/>
          </a:prstGeom>
          <a:ln w="12700">
            <a:miter lim="400000"/>
          </a:ln>
        </p:spPr>
      </p:pic>
    </p:spTree>
    <p:extLst>
      <p:ext uri="{BB962C8B-B14F-4D97-AF65-F5344CB8AC3E}">
        <p14:creationId xmlns:p14="http://schemas.microsoft.com/office/powerpoint/2010/main" val="200142248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7B91DBA-BDE6-4C41-9996-182C22FA23BD}"/>
              </a:ext>
            </a:extLst>
          </p:cNvPr>
          <p:cNvSpPr/>
          <p:nvPr/>
        </p:nvSpPr>
        <p:spPr>
          <a:xfrm>
            <a:off x="810296" y="4607375"/>
            <a:ext cx="3331937" cy="1692771"/>
          </a:xfrm>
          <a:prstGeom prst="rect">
            <a:avLst/>
          </a:prstGeom>
        </p:spPr>
        <p:txBody>
          <a:bodyPr wrap="square">
            <a:spAutoFit/>
          </a:bodyPr>
          <a:lstStyle/>
          <a:p>
            <a:r>
              <a:rPr lang="en-US" dirty="0"/>
              <a:t>Decide if you want to practice a powder or cream contour. Apply your </a:t>
            </a:r>
            <a:r>
              <a:rPr lang="en-US" dirty="0" err="1"/>
              <a:t>favourite</a:t>
            </a:r>
            <a:r>
              <a:rPr lang="en-US" dirty="0"/>
              <a:t> powder contour product with a Motives Cheek Contour Brush. </a:t>
            </a:r>
          </a:p>
          <a:p>
            <a:endParaRPr lang="en-US" sz="1400" b="1" i="1" dirty="0">
              <a:solidFill>
                <a:srgbClr val="86754D"/>
              </a:solidFill>
              <a:latin typeface="Century gothic"/>
              <a:cs typeface="Century gothic"/>
            </a:endParaRPr>
          </a:p>
        </p:txBody>
      </p:sp>
      <p:pic>
        <p:nvPicPr>
          <p:cNvPr id="2" name="Picture 1">
            <a:extLst>
              <a:ext uri="{FF2B5EF4-FFF2-40B4-BE49-F238E27FC236}">
                <a16:creationId xmlns:a16="http://schemas.microsoft.com/office/drawing/2014/main" id="{E1EA98D8-1883-7846-8C22-047F1A8DC396}"/>
              </a:ext>
            </a:extLst>
          </p:cNvPr>
          <p:cNvPicPr>
            <a:picLocks noChangeAspect="1"/>
          </p:cNvPicPr>
          <p:nvPr/>
        </p:nvPicPr>
        <p:blipFill>
          <a:blip r:embed="rId2"/>
          <a:stretch>
            <a:fillRect/>
          </a:stretch>
        </p:blipFill>
        <p:spPr>
          <a:xfrm>
            <a:off x="484633" y="365372"/>
            <a:ext cx="3657600" cy="3657600"/>
          </a:xfrm>
          <a:prstGeom prst="rect">
            <a:avLst/>
          </a:prstGeom>
        </p:spPr>
      </p:pic>
      <p:pic>
        <p:nvPicPr>
          <p:cNvPr id="10" name="Picture 9">
            <a:extLst>
              <a:ext uri="{FF2B5EF4-FFF2-40B4-BE49-F238E27FC236}">
                <a16:creationId xmlns:a16="http://schemas.microsoft.com/office/drawing/2014/main" id="{81992A50-CA03-C34C-A430-1A6E13AA4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822" y="565795"/>
            <a:ext cx="6553545" cy="5734351"/>
          </a:xfrm>
          <a:prstGeom prst="rect">
            <a:avLst/>
          </a:prstGeom>
        </p:spPr>
      </p:pic>
      <p:sp>
        <p:nvSpPr>
          <p:cNvPr id="3" name="Rectangle 2">
            <a:extLst>
              <a:ext uri="{FF2B5EF4-FFF2-40B4-BE49-F238E27FC236}">
                <a16:creationId xmlns:a16="http://schemas.microsoft.com/office/drawing/2014/main" id="{86B48AB1-93B9-1443-8799-4AE76DD39369}"/>
              </a:ext>
            </a:extLst>
          </p:cNvPr>
          <p:cNvSpPr/>
          <p:nvPr/>
        </p:nvSpPr>
        <p:spPr>
          <a:xfrm>
            <a:off x="810296" y="6123296"/>
            <a:ext cx="1569660"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747MBR</a:t>
            </a:r>
            <a:endParaRPr lang="en-US" dirty="0"/>
          </a:p>
        </p:txBody>
      </p:sp>
      <p:sp>
        <p:nvSpPr>
          <p:cNvPr id="4" name="Rectangle 3">
            <a:extLst>
              <a:ext uri="{FF2B5EF4-FFF2-40B4-BE49-F238E27FC236}">
                <a16:creationId xmlns:a16="http://schemas.microsoft.com/office/drawing/2014/main" id="{7A8C5734-8373-1C4F-A939-F2AE59111801}"/>
              </a:ext>
            </a:extLst>
          </p:cNvPr>
          <p:cNvSpPr/>
          <p:nvPr/>
        </p:nvSpPr>
        <p:spPr>
          <a:xfrm>
            <a:off x="5153822" y="42206"/>
            <a:ext cx="2589042" cy="646331"/>
          </a:xfrm>
          <a:prstGeom prst="rect">
            <a:avLst/>
          </a:prstGeom>
        </p:spPr>
        <p:txBody>
          <a:bodyPr wrap="none">
            <a:spAutoFit/>
          </a:bodyPr>
          <a:lstStyle/>
          <a:p>
            <a:r>
              <a:rPr lang="en-US" sz="3600" dirty="0"/>
              <a:t>Action Item: </a:t>
            </a:r>
          </a:p>
        </p:txBody>
      </p:sp>
      <p:sp>
        <p:nvSpPr>
          <p:cNvPr id="7" name="Dresda etoa jasom osdoma."/>
          <p:cNvSpPr/>
          <p:nvPr/>
        </p:nvSpPr>
        <p:spPr>
          <a:xfrm>
            <a:off x="889153" y="6421189"/>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$21.50    </a:t>
            </a:r>
            <a:endParaRPr sz="1800" dirty="0">
              <a:solidFill>
                <a:schemeClr val="tx1">
                  <a:lumMod val="85000"/>
                  <a:lumOff val="15000"/>
                </a:schemeClr>
              </a:solidFill>
            </a:endParaRPr>
          </a:p>
        </p:txBody>
      </p:sp>
    </p:spTree>
    <p:extLst>
      <p:ext uri="{BB962C8B-B14F-4D97-AF65-F5344CB8AC3E}">
        <p14:creationId xmlns:p14="http://schemas.microsoft.com/office/powerpoint/2010/main" val="3349022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29" y="3429000"/>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5980013" y="3572677"/>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5980013" y="4410518"/>
            <a:ext cx="5765800" cy="1323439"/>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r>
              <a:rPr lang="en-US" sz="1600" dirty="0">
                <a:solidFill>
                  <a:schemeClr val="bg1"/>
                </a:solidFill>
              </a:rPr>
              <a:t>Chosen by six Motives Mavens as essential shades for sculpting the face</a:t>
            </a:r>
          </a:p>
          <a:p>
            <a:pPr lvl="1"/>
            <a:r>
              <a:rPr lang="en-US" sz="1600" dirty="0">
                <a:solidFill>
                  <a:schemeClr val="bg1"/>
                </a:solidFill>
              </a:rPr>
              <a:t>Four shades of crème foundation in each palette for enhancing your natural features</a:t>
            </a:r>
          </a:p>
          <a:p>
            <a:pPr lvl="1"/>
            <a:r>
              <a:rPr lang="en-US" sz="1600" dirty="0">
                <a:solidFill>
                  <a:schemeClr val="bg1"/>
                </a:solidFill>
              </a:rPr>
              <a:t>Perfectly sized for on-the-go application</a:t>
            </a: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5744162" y="282673"/>
            <a:ext cx="5765800" cy="307776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br>
              <a:rPr lang="en-US" sz="1600" dirty="0"/>
            </a:br>
            <a:r>
              <a:rPr lang="en-US" dirty="0">
                <a:latin typeface="Century Gothic" panose="020B0502020202020204" pitchFamily="34" charset="0"/>
              </a:rPr>
              <a:t>Bringing the glamour of artists to everyday women, Motives Mavens Sculpt Series are essential contour palettes for creating flawless looks. Each palette includes four shades of crème foundation in warm and cool tones for contouring and highlighting. Handpicked by six of our Motives Mavens social media beauty sensations, these palettes give you the tools to master the art of facial sculpting.</a:t>
            </a:r>
            <a:endParaRPr lang="en-US" dirty="0">
              <a:effectLst>
                <a:outerShdw blurRad="38100" dist="38100" dir="2700000" algn="tl">
                  <a:srgbClr val="000000">
                    <a:alpha val="43137"/>
                  </a:srgbClr>
                </a:outerShdw>
              </a:effectLst>
              <a:latin typeface="Century Gothic" panose="020B0502020202020204" pitchFamily="34" charset="0"/>
            </a:endParaRPr>
          </a:p>
          <a:p>
            <a:pPr lvl="1"/>
            <a:endParaRPr lang="en-US" sz="1600" dirty="0"/>
          </a:p>
        </p:txBody>
      </p:sp>
      <p:sp>
        <p:nvSpPr>
          <p:cNvPr id="18" name="Rechteck"/>
          <p:cNvSpPr/>
          <p:nvPr/>
        </p:nvSpPr>
        <p:spPr>
          <a:xfrm>
            <a:off x="332796" y="1037373"/>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682038" y="412702"/>
            <a:ext cx="4944455" cy="546625"/>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 </a:t>
            </a:r>
            <a:r>
              <a:rPr lang="en-US" sz="3600" spc="720" dirty="0">
                <a:solidFill>
                  <a:srgbClr val="151314"/>
                </a:solidFill>
                <a:sym typeface="Montserrat Bold"/>
              </a:rPr>
              <a:t>Mavens</a:t>
            </a:r>
            <a:endParaRPr sz="3600" spc="720" dirty="0">
              <a:solidFill>
                <a:srgbClr val="151314"/>
              </a:solidFill>
              <a:latin typeface="Montserrat Bold"/>
              <a:ea typeface="Montserrat Bold"/>
              <a:cs typeface="Montserrat Bold"/>
              <a:sym typeface="Montserrat Bold"/>
            </a:endParaRPr>
          </a:p>
        </p:txBody>
      </p:sp>
      <p:sp>
        <p:nvSpPr>
          <p:cNvPr id="19" name="MODERN…"/>
          <p:cNvSpPr/>
          <p:nvPr/>
        </p:nvSpPr>
        <p:spPr>
          <a:xfrm>
            <a:off x="677368" y="1107048"/>
            <a:ext cx="3991811" cy="64633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r>
              <a:rPr lang="en-US" sz="3600" b="0" dirty="0"/>
              <a:t>Sculpt Series</a:t>
            </a:r>
            <a:endParaRPr lang="en-US" sz="3600" dirty="0">
              <a:latin typeface="+mj-lt"/>
              <a:cs typeface="Calibri" panose="020F0502020204030204" pitchFamily="34" charset="0"/>
            </a:endParaRPr>
          </a:p>
        </p:txBody>
      </p:sp>
      <p:sp>
        <p:nvSpPr>
          <p:cNvPr id="2" name="Rectangle 1">
            <a:extLst>
              <a:ext uri="{FF2B5EF4-FFF2-40B4-BE49-F238E27FC236}">
                <a16:creationId xmlns:a16="http://schemas.microsoft.com/office/drawing/2014/main" id="{D1A6C0D4-8CB2-7F41-A88A-DEB8551E0291}"/>
              </a:ext>
            </a:extLst>
          </p:cNvPr>
          <p:cNvSpPr/>
          <p:nvPr/>
        </p:nvSpPr>
        <p:spPr>
          <a:xfrm>
            <a:off x="677368" y="1901100"/>
            <a:ext cx="3185487"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71SSI (ice)/ 72SSF (fire)</a:t>
            </a:r>
            <a:endParaRPr lang="en-US" dirty="0"/>
          </a:p>
        </p:txBody>
      </p:sp>
      <p:pic>
        <p:nvPicPr>
          <p:cNvPr id="9218" name="Picture 2" descr="Image result for mavens sculpt se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028" y="2418153"/>
            <a:ext cx="4176616" cy="4176616"/>
          </a:xfrm>
          <a:prstGeom prst="rect">
            <a:avLst/>
          </a:prstGeom>
          <a:noFill/>
          <a:extLst>
            <a:ext uri="{909E8E84-426E-40DD-AFC4-6F175D3DCCD1}">
              <a14:hiddenFill xmlns:a14="http://schemas.microsoft.com/office/drawing/2010/main">
                <a:solidFill>
                  <a:srgbClr val="FFFFFF"/>
                </a:solidFill>
              </a14:hiddenFill>
            </a:ext>
          </a:extLst>
        </p:spPr>
      </p:pic>
      <p:sp>
        <p:nvSpPr>
          <p:cNvPr id="17" name="Dresda etoa jasom osdoma."/>
          <p:cNvSpPr/>
          <p:nvPr/>
        </p:nvSpPr>
        <p:spPr>
          <a:xfrm>
            <a:off x="751958" y="2273404"/>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$49.95   </a:t>
            </a:r>
            <a:endParaRPr sz="1800" dirty="0">
              <a:solidFill>
                <a:schemeClr val="tx1">
                  <a:lumMod val="85000"/>
                  <a:lumOff val="15000"/>
                </a:schemeClr>
              </a:solidFill>
            </a:endParaRPr>
          </a:p>
        </p:txBody>
      </p:sp>
    </p:spTree>
    <p:extLst>
      <p:ext uri="{BB962C8B-B14F-4D97-AF65-F5344CB8AC3E}">
        <p14:creationId xmlns:p14="http://schemas.microsoft.com/office/powerpoint/2010/main" val="115052305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E3226F-1E1D-7C46-AE83-C3A98AEB8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5529" y="254552"/>
            <a:ext cx="6348896" cy="6348896"/>
          </a:xfrm>
          <a:prstGeom prst="rect">
            <a:avLst/>
          </a:prstGeom>
        </p:spPr>
      </p:pic>
      <p:pic>
        <p:nvPicPr>
          <p:cNvPr id="13" name="Picture 12">
            <a:extLst>
              <a:ext uri="{FF2B5EF4-FFF2-40B4-BE49-F238E27FC236}">
                <a16:creationId xmlns:a16="http://schemas.microsoft.com/office/drawing/2014/main" id="{23CDBCDC-57C8-D442-A46B-9281DCE100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999" y="816408"/>
            <a:ext cx="2803206" cy="3117639"/>
          </a:xfrm>
          <a:prstGeom prst="rect">
            <a:avLst/>
          </a:prstGeom>
        </p:spPr>
      </p:pic>
      <p:sp>
        <p:nvSpPr>
          <p:cNvPr id="17" name="Shape 55">
            <a:extLst>
              <a:ext uri="{FF2B5EF4-FFF2-40B4-BE49-F238E27FC236}">
                <a16:creationId xmlns:a16="http://schemas.microsoft.com/office/drawing/2014/main" id="{29FB1AB7-52B0-4B44-B4C7-113DE00E5606}"/>
              </a:ext>
            </a:extLst>
          </p:cNvPr>
          <p:cNvSpPr txBox="1">
            <a:spLocks/>
          </p:cNvSpPr>
          <p:nvPr/>
        </p:nvSpPr>
        <p:spPr>
          <a:xfrm>
            <a:off x="1267772" y="4302124"/>
            <a:ext cx="3382433" cy="23272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a:buChar char="•"/>
            </a:pPr>
            <a:r>
              <a:rPr lang="en-US" sz="1800" dirty="0">
                <a:solidFill>
                  <a:schemeClr val="tx1"/>
                </a:solidFill>
              </a:rPr>
              <a:t>If you chose a crème contour blend it out using the Motives Dual Blending Sponge.</a:t>
            </a:r>
            <a:br>
              <a:rPr lang="en-US" sz="1800" dirty="0">
                <a:solidFill>
                  <a:schemeClr val="tx1"/>
                </a:solidFill>
              </a:rPr>
            </a:br>
            <a:br>
              <a:rPr lang="en-US" sz="1800" dirty="0">
                <a:solidFill>
                  <a:schemeClr val="tx1"/>
                </a:solidFill>
              </a:rPr>
            </a:br>
            <a:r>
              <a:rPr lang="en-US" sz="1800" dirty="0" err="1"/>
              <a:t>sku</a:t>
            </a:r>
            <a:r>
              <a:rPr lang="en-US" sz="1800" dirty="0"/>
              <a:t>: 720132</a:t>
            </a:r>
            <a:br>
              <a:rPr lang="en-US" sz="1800" dirty="0">
                <a:solidFill>
                  <a:schemeClr val="tx1"/>
                </a:solidFill>
              </a:rPr>
            </a:br>
            <a:endParaRPr lang="en-US" sz="1800" dirty="0">
              <a:solidFill>
                <a:schemeClr val="tx1"/>
              </a:solidFill>
            </a:endParaRPr>
          </a:p>
          <a:p>
            <a:pPr marL="342900" indent="-342900">
              <a:buFont typeface="Arial"/>
              <a:buChar char="•"/>
            </a:pPr>
            <a:r>
              <a:rPr lang="en-US" sz="1400" dirty="0">
                <a:solidFill>
                  <a:schemeClr val="tx1"/>
                </a:solidFill>
              </a:rPr>
              <a:t>Please note that less is best when using the crème contour palettes</a:t>
            </a:r>
          </a:p>
        </p:txBody>
      </p:sp>
      <p:sp>
        <p:nvSpPr>
          <p:cNvPr id="4" name="Rectangle 3">
            <a:extLst>
              <a:ext uri="{FF2B5EF4-FFF2-40B4-BE49-F238E27FC236}">
                <a16:creationId xmlns:a16="http://schemas.microsoft.com/office/drawing/2014/main" id="{32DBC7CF-99F0-094D-981D-D0F25BAEA551}"/>
              </a:ext>
            </a:extLst>
          </p:cNvPr>
          <p:cNvSpPr/>
          <p:nvPr/>
        </p:nvSpPr>
        <p:spPr>
          <a:xfrm>
            <a:off x="575563" y="447076"/>
            <a:ext cx="2048318" cy="523220"/>
          </a:xfrm>
          <a:prstGeom prst="rect">
            <a:avLst/>
          </a:prstGeom>
        </p:spPr>
        <p:txBody>
          <a:bodyPr wrap="none">
            <a:spAutoFit/>
          </a:bodyPr>
          <a:lstStyle/>
          <a:p>
            <a:r>
              <a:rPr lang="en-US" sz="2800" dirty="0"/>
              <a:t>Action item: </a:t>
            </a:r>
          </a:p>
        </p:txBody>
      </p:sp>
      <p:sp>
        <p:nvSpPr>
          <p:cNvPr id="6" name="Dresda etoa jasom osdoma."/>
          <p:cNvSpPr/>
          <p:nvPr/>
        </p:nvSpPr>
        <p:spPr>
          <a:xfrm>
            <a:off x="1683775" y="5547827"/>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$21.50  </a:t>
            </a:r>
            <a:endParaRPr sz="1800" dirty="0">
              <a:solidFill>
                <a:schemeClr val="tx1">
                  <a:lumMod val="85000"/>
                  <a:lumOff val="15000"/>
                </a:schemeClr>
              </a:solidFill>
            </a:endParaRPr>
          </a:p>
        </p:txBody>
      </p:sp>
    </p:spTree>
    <p:extLst>
      <p:ext uri="{BB962C8B-B14F-4D97-AF65-F5344CB8AC3E}">
        <p14:creationId xmlns:p14="http://schemas.microsoft.com/office/powerpoint/2010/main" val="18485025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5560" y="738393"/>
            <a:ext cx="3994953" cy="2887579"/>
          </a:xfrm>
        </p:spPr>
        <p:txBody>
          <a:bodyPr vert="horz" lIns="91440" tIns="45720" rIns="91440" bIns="45720" rtlCol="0" anchor="b">
            <a:normAutofit/>
          </a:bodyPr>
          <a:lstStyle/>
          <a:p>
            <a:pPr algn="ctr"/>
            <a:r>
              <a:rPr lang="en-US" sz="4100" kern="1200" dirty="0">
                <a:solidFill>
                  <a:srgbClr val="FFFFFF"/>
                </a:solidFill>
                <a:latin typeface="+mj-lt"/>
                <a:ea typeface="+mj-ea"/>
                <a:cs typeface="+mj-cs"/>
              </a:rPr>
              <a:t>STEP 6: </a:t>
            </a:r>
            <a:br>
              <a:rPr lang="en-US" sz="4100" kern="1200" dirty="0">
                <a:solidFill>
                  <a:srgbClr val="FFFFFF"/>
                </a:solidFill>
                <a:latin typeface="+mj-lt"/>
                <a:ea typeface="+mj-ea"/>
                <a:cs typeface="+mj-cs"/>
              </a:rPr>
            </a:br>
            <a:r>
              <a:rPr lang="en-US" sz="4400" dirty="0">
                <a:solidFill>
                  <a:schemeClr val="bg1"/>
                </a:solidFill>
              </a:rPr>
              <a:t>Setting or Finishing Powder</a:t>
            </a:r>
            <a:r>
              <a:rPr lang="en-US" sz="4100" kern="1200" dirty="0">
                <a:solidFill>
                  <a:schemeClr val="bg1"/>
                </a:solidFill>
                <a:latin typeface="+mj-lt"/>
                <a:ea typeface="+mj-ea"/>
                <a:cs typeface="+mj-cs"/>
              </a:rPr>
              <a:t> </a:t>
            </a:r>
          </a:p>
        </p:txBody>
      </p:sp>
      <p:sp>
        <p:nvSpPr>
          <p:cNvPr id="3" name="Text Placeholder 2"/>
          <p:cNvSpPr>
            <a:spLocks noGrp="1"/>
          </p:cNvSpPr>
          <p:nvPr>
            <p:ph type="body" idx="1"/>
          </p:nvPr>
        </p:nvSpPr>
        <p:spPr>
          <a:xfrm>
            <a:off x="505560" y="4127868"/>
            <a:ext cx="3994953" cy="2202868"/>
          </a:xfrm>
        </p:spPr>
        <p:txBody>
          <a:bodyPr vert="horz" lIns="91440" tIns="45720" rIns="91440" bIns="45720" rtlCol="0">
            <a:normAutofit fontScale="92500" lnSpcReduction="20000"/>
          </a:bodyPr>
          <a:lstStyle/>
          <a:p>
            <a:pPr lvl="1"/>
            <a:r>
              <a:rPr lang="en-US" i="1" dirty="0">
                <a:solidFill>
                  <a:schemeClr val="bg1"/>
                </a:solidFill>
              </a:rPr>
              <a:t>Setting powders </a:t>
            </a:r>
            <a:r>
              <a:rPr lang="en-US" dirty="0">
                <a:solidFill>
                  <a:schemeClr val="bg1"/>
                </a:solidFill>
              </a:rPr>
              <a:t>are perfect to apply after your foundation. Anytime you use a cream or liquid, you need to set it in with </a:t>
            </a:r>
            <a:r>
              <a:rPr lang="en-US" i="1" dirty="0">
                <a:solidFill>
                  <a:schemeClr val="bg1"/>
                </a:solidFill>
              </a:rPr>
              <a:t>setting</a:t>
            </a:r>
            <a:r>
              <a:rPr lang="en-US" dirty="0">
                <a:solidFill>
                  <a:schemeClr val="bg1"/>
                </a:solidFill>
              </a:rPr>
              <a:t> powder so that it:</a:t>
            </a:r>
          </a:p>
          <a:p>
            <a:pPr lvl="2"/>
            <a:r>
              <a:rPr lang="en-US" dirty="0">
                <a:solidFill>
                  <a:schemeClr val="bg1"/>
                </a:solidFill>
              </a:rPr>
              <a:t>lasts longer and doesn’t rub off</a:t>
            </a:r>
          </a:p>
          <a:p>
            <a:pPr lvl="2"/>
            <a:r>
              <a:rPr lang="en-US" dirty="0">
                <a:solidFill>
                  <a:schemeClr val="bg1"/>
                </a:solidFill>
              </a:rPr>
              <a:t>so that your blush and bronzer blend flawlessly</a:t>
            </a:r>
          </a:p>
          <a:p>
            <a:pPr lvl="2"/>
            <a:r>
              <a:rPr lang="en-US" dirty="0">
                <a:solidFill>
                  <a:schemeClr val="bg1"/>
                </a:solidFill>
              </a:rPr>
              <a:t>to matte out the shine. </a:t>
            </a:r>
          </a:p>
          <a:p>
            <a:pPr marL="0" lvl="1" algn="ctr">
              <a:spcBef>
                <a:spcPts val="1000"/>
              </a:spcBef>
            </a:pPr>
            <a:endParaRPr lang="en-US" sz="1700" kern="1200" dirty="0">
              <a:solidFill>
                <a:srgbClr val="FFFFFF"/>
              </a:solidFill>
              <a:latin typeface="+mn-lt"/>
              <a:ea typeface="+mn-ea"/>
              <a:cs typeface="+mn-cs"/>
            </a:endParaRP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2C00138-9824-3942-9021-804A6429507C}"/>
              </a:ext>
            </a:extLst>
          </p:cNvPr>
          <p:cNvPicPr>
            <a:picLocks noChangeAspect="1"/>
          </p:cNvPicPr>
          <p:nvPr/>
        </p:nvPicPr>
        <p:blipFill>
          <a:blip r:embed="rId2"/>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1679027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images.shop.com/sku/7344mlfp/400/light.jpg?country=A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558" y="2848301"/>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p:cNvSpPr/>
          <p:nvPr/>
        </p:nvSpPr>
        <p:spPr>
          <a:xfrm>
            <a:off x="5533829" y="3429000"/>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5980013" y="3572677"/>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5980013" y="4041186"/>
            <a:ext cx="5765800" cy="2062103"/>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r>
              <a:rPr lang="en-US" sz="1600" dirty="0">
                <a:solidFill>
                  <a:schemeClr val="bg1"/>
                </a:solidFill>
              </a:rPr>
              <a:t>A beautiful, translucent powder that sets a flawless finish over any foundation without clogging the pores</a:t>
            </a:r>
          </a:p>
          <a:p>
            <a:pPr lvl="1"/>
            <a:r>
              <a:rPr lang="en-US" sz="1600" dirty="0">
                <a:solidFill>
                  <a:schemeClr val="bg1"/>
                </a:solidFill>
              </a:rPr>
              <a:t>Ultra creamy, silk-soft texture</a:t>
            </a:r>
          </a:p>
          <a:p>
            <a:pPr lvl="1"/>
            <a:r>
              <a:rPr lang="en-US" sz="1600" dirty="0">
                <a:solidFill>
                  <a:schemeClr val="bg1"/>
                </a:solidFill>
              </a:rPr>
              <a:t>Diffuses light, creating a flawless look</a:t>
            </a:r>
          </a:p>
          <a:p>
            <a:pPr lvl="1"/>
            <a:r>
              <a:rPr lang="en-US" sz="1600" dirty="0">
                <a:solidFill>
                  <a:schemeClr val="bg1"/>
                </a:solidFill>
              </a:rPr>
              <a:t>Perfectly sets makeup</a:t>
            </a:r>
          </a:p>
          <a:p>
            <a:pPr lvl="1"/>
            <a:r>
              <a:rPr lang="en-US" sz="1600" dirty="0">
                <a:solidFill>
                  <a:schemeClr val="bg1"/>
                </a:solidFill>
              </a:rPr>
              <a:t>Designed for women of all skin types and of all skin </a:t>
            </a:r>
            <a:r>
              <a:rPr lang="en-US" sz="1600" dirty="0" err="1">
                <a:solidFill>
                  <a:schemeClr val="bg1"/>
                </a:solidFill>
              </a:rPr>
              <a:t>colours</a:t>
            </a:r>
            <a:endParaRPr lang="en-US" sz="1600" dirty="0">
              <a:solidFill>
                <a:schemeClr val="bg1"/>
              </a:solidFill>
            </a:endParaRPr>
          </a:p>
          <a:p>
            <a:pPr lvl="1"/>
            <a:r>
              <a:rPr lang="en-US" sz="1600" dirty="0">
                <a:solidFill>
                  <a:schemeClr val="bg1"/>
                </a:solidFill>
              </a:rPr>
              <a:t>Paraben and fragrance free</a:t>
            </a:r>
          </a:p>
          <a:p>
            <a:pPr lvl="1"/>
            <a:endParaRPr lang="en-US" sz="1600" dirty="0">
              <a:solidFill>
                <a:schemeClr val="bg1"/>
              </a:solidFill>
            </a:endParaRP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5744162" y="836671"/>
            <a:ext cx="5765800" cy="1969770"/>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br>
              <a:rPr lang="en-US" sz="1600" dirty="0"/>
            </a:br>
            <a:r>
              <a:rPr lang="en-US" dirty="0">
                <a:latin typeface="Century Gothic" panose="020B0502020202020204" pitchFamily="34" charset="0"/>
              </a:rPr>
              <a:t>A loose powder that provides a light, silky veil and is the perfect matte finish for your foundation. The texture is beautifully smooth and can also be applied directly onto the skin. It is suitable for all skin types, even very dry skin.</a:t>
            </a:r>
            <a:endParaRPr lang="en-US" dirty="0">
              <a:effectLst>
                <a:outerShdw blurRad="38100" dist="38100" dir="2700000" algn="tl">
                  <a:srgbClr val="000000">
                    <a:alpha val="43137"/>
                  </a:srgbClr>
                </a:outerShdw>
              </a:effectLst>
              <a:latin typeface="Century Gothic" panose="020B0502020202020204" pitchFamily="34" charset="0"/>
            </a:endParaRPr>
          </a:p>
          <a:p>
            <a:pPr lvl="1"/>
            <a:endParaRPr lang="en-US" sz="1600" dirty="0"/>
          </a:p>
        </p:txBody>
      </p:sp>
      <p:sp>
        <p:nvSpPr>
          <p:cNvPr id="18" name="Rechteck"/>
          <p:cNvSpPr/>
          <p:nvPr/>
        </p:nvSpPr>
        <p:spPr>
          <a:xfrm>
            <a:off x="332796" y="1037373"/>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035558" y="686510"/>
            <a:ext cx="4944455" cy="1876219"/>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r>
              <a:rPr lang="en-US" sz="3600" spc="720" dirty="0">
                <a:solidFill>
                  <a:srgbClr val="151314"/>
                </a:solidFill>
                <a:sym typeface="Montserrat Bold"/>
              </a:rPr>
              <a:t> </a:t>
            </a:r>
          </a:p>
          <a:p>
            <a:pPr>
              <a:lnSpc>
                <a:spcPct val="80000"/>
              </a:lnSpc>
              <a:defRPr sz="7200" spc="720">
                <a:solidFill>
                  <a:srgbClr val="151314"/>
                </a:solidFill>
                <a:latin typeface="+mj-lt"/>
                <a:ea typeface="+mj-ea"/>
                <a:cs typeface="+mj-cs"/>
                <a:sym typeface="Montserrat Bold"/>
              </a:defRPr>
            </a:pPr>
            <a:r>
              <a:rPr lang="en-US" sz="3600" spc="720" dirty="0">
                <a:solidFill>
                  <a:srgbClr val="151314"/>
                </a:solidFill>
                <a:sym typeface="Montserrat Bold"/>
              </a:rPr>
              <a:t>Luminous Loose Translucent Powder</a:t>
            </a:r>
            <a:endParaRPr sz="3600" spc="720" dirty="0">
              <a:solidFill>
                <a:srgbClr val="151314"/>
              </a:solidFill>
              <a:latin typeface="Montserrat Bold"/>
              <a:ea typeface="Montserrat Bold"/>
              <a:cs typeface="Montserrat Bold"/>
              <a:sym typeface="Montserrat Bold"/>
            </a:endParaRPr>
          </a:p>
        </p:txBody>
      </p:sp>
      <p:sp>
        <p:nvSpPr>
          <p:cNvPr id="9" name="Rectangle 8">
            <a:extLst>
              <a:ext uri="{FF2B5EF4-FFF2-40B4-BE49-F238E27FC236}">
                <a16:creationId xmlns:a16="http://schemas.microsoft.com/office/drawing/2014/main" id="{8661B54F-C3A5-4D4F-9FBC-A98B26480156}"/>
              </a:ext>
            </a:extLst>
          </p:cNvPr>
          <p:cNvSpPr/>
          <p:nvPr/>
        </p:nvSpPr>
        <p:spPr>
          <a:xfrm>
            <a:off x="1035558" y="2621775"/>
            <a:ext cx="1287532" cy="369332"/>
          </a:xfrm>
          <a:prstGeom prst="rect">
            <a:avLst/>
          </a:prstGeom>
        </p:spPr>
        <p:txBody>
          <a:bodyPr wrap="none">
            <a:spAutoFit/>
          </a:bodyPr>
          <a:lstStyle/>
          <a:p>
            <a:r>
              <a:rPr lang="en-US" dirty="0">
                <a:solidFill>
                  <a:srgbClr val="585555"/>
                </a:solidFill>
                <a:latin typeface="texgyreadventorregular"/>
              </a:rPr>
              <a:t>Code Varies</a:t>
            </a:r>
            <a:endParaRPr lang="en-US" dirty="0"/>
          </a:p>
        </p:txBody>
      </p:sp>
      <p:sp>
        <p:nvSpPr>
          <p:cNvPr id="17" name="Dresda etoa jasom osdoma."/>
          <p:cNvSpPr/>
          <p:nvPr/>
        </p:nvSpPr>
        <p:spPr>
          <a:xfrm>
            <a:off x="1126426" y="3050153"/>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$21.50  </a:t>
            </a:r>
            <a:endParaRPr sz="1800" dirty="0">
              <a:solidFill>
                <a:schemeClr val="tx1">
                  <a:lumMod val="85000"/>
                  <a:lumOff val="15000"/>
                </a:schemeClr>
              </a:solidFill>
            </a:endParaRPr>
          </a:p>
        </p:txBody>
      </p:sp>
    </p:spTree>
    <p:extLst>
      <p:ext uri="{BB962C8B-B14F-4D97-AF65-F5344CB8AC3E}">
        <p14:creationId xmlns:p14="http://schemas.microsoft.com/office/powerpoint/2010/main" val="64515260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29" y="3429000"/>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5980013" y="3572677"/>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5980013" y="4164296"/>
            <a:ext cx="5765800" cy="1815882"/>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r>
              <a:rPr lang="en-US" sz="1600" dirty="0">
                <a:solidFill>
                  <a:schemeClr val="bg1"/>
                </a:solidFill>
              </a:rPr>
              <a:t>Sets makeup for a flawless finish</a:t>
            </a:r>
          </a:p>
          <a:p>
            <a:pPr lvl="1"/>
            <a:r>
              <a:rPr lang="en-US" sz="1600" dirty="0">
                <a:solidFill>
                  <a:schemeClr val="bg1"/>
                </a:solidFill>
              </a:rPr>
              <a:t>Provides sheer coverage for a natural look</a:t>
            </a:r>
          </a:p>
          <a:p>
            <a:pPr lvl="1"/>
            <a:r>
              <a:rPr lang="en-US" sz="1600" dirty="0">
                <a:solidFill>
                  <a:schemeClr val="bg1"/>
                </a:solidFill>
              </a:rPr>
              <a:t>Controls shine and doesn’t clog pores</a:t>
            </a:r>
          </a:p>
          <a:p>
            <a:pPr lvl="1"/>
            <a:r>
              <a:rPr lang="en-US" sz="1600" dirty="0">
                <a:solidFill>
                  <a:schemeClr val="bg1"/>
                </a:solidFill>
              </a:rPr>
              <a:t>Ultra-fine texture allows for smooth application</a:t>
            </a:r>
          </a:p>
          <a:p>
            <a:pPr lvl="1"/>
            <a:r>
              <a:rPr lang="en-US" sz="1600" dirty="0">
                <a:solidFill>
                  <a:schemeClr val="bg1"/>
                </a:solidFill>
              </a:rPr>
              <a:t>Formulated for women of all skin types and skin tones</a:t>
            </a:r>
          </a:p>
          <a:p>
            <a:pPr lvl="1"/>
            <a:r>
              <a:rPr lang="en-US" sz="1600" dirty="0">
                <a:solidFill>
                  <a:schemeClr val="bg1"/>
                </a:solidFill>
              </a:rPr>
              <a:t>Fragrance free</a:t>
            </a:r>
          </a:p>
          <a:p>
            <a:pPr lvl="1"/>
            <a:endParaRPr lang="en-US" sz="1600" dirty="0">
              <a:solidFill>
                <a:schemeClr val="bg1"/>
              </a:solidFill>
            </a:endParaRP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5744162" y="698171"/>
            <a:ext cx="5765800" cy="2246769"/>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br>
              <a:rPr lang="en-US" sz="1600" dirty="0"/>
            </a:br>
            <a:r>
              <a:rPr lang="en-US" dirty="0">
                <a:latin typeface="Century Gothic" panose="020B0502020202020204" pitchFamily="34" charset="0"/>
              </a:rPr>
              <a:t>A silky-sheer translucent loose powder formulated to create a satin-smooth finish. Use it to </a:t>
            </a:r>
            <a:r>
              <a:rPr lang="en-US" dirty="0" err="1">
                <a:latin typeface="Century Gothic" panose="020B0502020202020204" pitchFamily="34" charset="0"/>
              </a:rPr>
              <a:t>minimise</a:t>
            </a:r>
            <a:r>
              <a:rPr lang="en-US" dirty="0">
                <a:latin typeface="Century Gothic" panose="020B0502020202020204" pitchFamily="34" charset="0"/>
              </a:rPr>
              <a:t> the appearance of pores and uneven surface texture while maintaining skin's natural moisture.</a:t>
            </a:r>
            <a:endParaRPr lang="en-US" dirty="0">
              <a:effectLst>
                <a:outerShdw blurRad="38100" dist="38100" dir="2700000" algn="tl">
                  <a:srgbClr val="000000">
                    <a:alpha val="43137"/>
                  </a:srgbClr>
                </a:outerShdw>
              </a:effectLst>
              <a:latin typeface="Century Gothic" panose="020B0502020202020204" pitchFamily="34" charset="0"/>
            </a:endParaRPr>
          </a:p>
          <a:p>
            <a:pPr lvl="1"/>
            <a:r>
              <a:rPr lang="en-US" dirty="0">
                <a:latin typeface="Century Gothic" panose="020B0502020202020204" pitchFamily="34" charset="0"/>
              </a:rPr>
              <a:t>.</a:t>
            </a:r>
            <a:endParaRPr lang="en-US" dirty="0">
              <a:effectLst>
                <a:outerShdw blurRad="38100" dist="38100" dir="2700000" algn="tl">
                  <a:srgbClr val="000000">
                    <a:alpha val="43137"/>
                  </a:srgbClr>
                </a:outerShdw>
              </a:effectLst>
              <a:latin typeface="Century Gothic" panose="020B0502020202020204" pitchFamily="34" charset="0"/>
            </a:endParaRPr>
          </a:p>
          <a:p>
            <a:pPr lvl="1"/>
            <a:endParaRPr lang="en-US" sz="1600" dirty="0"/>
          </a:p>
        </p:txBody>
      </p:sp>
      <p:sp>
        <p:nvSpPr>
          <p:cNvPr id="18" name="Rechteck"/>
          <p:cNvSpPr/>
          <p:nvPr/>
        </p:nvSpPr>
        <p:spPr>
          <a:xfrm>
            <a:off x="332796" y="1037373"/>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035558" y="908109"/>
            <a:ext cx="4944455" cy="143302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r>
              <a:rPr lang="en-US" sz="3600" spc="720" dirty="0">
                <a:solidFill>
                  <a:srgbClr val="151314"/>
                </a:solidFill>
                <a:sym typeface="Montserrat Bold"/>
              </a:rPr>
              <a:t> </a:t>
            </a:r>
          </a:p>
          <a:p>
            <a:pPr>
              <a:lnSpc>
                <a:spcPct val="80000"/>
              </a:lnSpc>
              <a:defRPr sz="7200" spc="720">
                <a:solidFill>
                  <a:srgbClr val="151314"/>
                </a:solidFill>
                <a:latin typeface="+mj-lt"/>
                <a:ea typeface="+mj-ea"/>
                <a:cs typeface="+mj-cs"/>
                <a:sym typeface="Montserrat Bold"/>
              </a:defRPr>
            </a:pPr>
            <a:r>
              <a:rPr lang="en-US" sz="3600" spc="720" dirty="0">
                <a:solidFill>
                  <a:srgbClr val="151314"/>
                </a:solidFill>
                <a:sym typeface="Montserrat Bold"/>
              </a:rPr>
              <a:t>Translucent Loose Powder</a:t>
            </a:r>
            <a:endParaRPr sz="3600" spc="720" dirty="0">
              <a:solidFill>
                <a:srgbClr val="151314"/>
              </a:solidFill>
              <a:latin typeface="Montserrat Bold"/>
              <a:ea typeface="Montserrat Bold"/>
              <a:cs typeface="Montserrat Bold"/>
              <a:sym typeface="Montserrat Bold"/>
            </a:endParaRPr>
          </a:p>
        </p:txBody>
      </p:sp>
      <p:sp>
        <p:nvSpPr>
          <p:cNvPr id="9" name="Rectangle 8">
            <a:extLst>
              <a:ext uri="{FF2B5EF4-FFF2-40B4-BE49-F238E27FC236}">
                <a16:creationId xmlns:a16="http://schemas.microsoft.com/office/drawing/2014/main" id="{DEB37F17-1182-F843-A7C9-E5BB5B0C9C43}"/>
              </a:ext>
            </a:extLst>
          </p:cNvPr>
          <p:cNvSpPr/>
          <p:nvPr/>
        </p:nvSpPr>
        <p:spPr>
          <a:xfrm>
            <a:off x="1035558" y="2368619"/>
            <a:ext cx="1287532" cy="369332"/>
          </a:xfrm>
          <a:prstGeom prst="rect">
            <a:avLst/>
          </a:prstGeom>
        </p:spPr>
        <p:txBody>
          <a:bodyPr wrap="none">
            <a:spAutoFit/>
          </a:bodyPr>
          <a:lstStyle/>
          <a:p>
            <a:r>
              <a:rPr lang="en-US" dirty="0">
                <a:solidFill>
                  <a:srgbClr val="585555"/>
                </a:solidFill>
                <a:latin typeface="texgyreadventorregular"/>
              </a:rPr>
              <a:t>Code Varies</a:t>
            </a:r>
            <a:endParaRPr lang="en-US" dirty="0"/>
          </a:p>
        </p:txBody>
      </p:sp>
      <p:pic>
        <p:nvPicPr>
          <p:cNvPr id="19458" name="Picture 2" descr="https://images.shop.com/sku/7351tlp/400/medium.jpg?country=A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354" y="2944940"/>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6" name="Dresda etoa jasom osdoma."/>
          <p:cNvSpPr/>
          <p:nvPr/>
        </p:nvSpPr>
        <p:spPr>
          <a:xfrm>
            <a:off x="1126426" y="2721687"/>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$41.25  </a:t>
            </a:r>
            <a:endParaRPr sz="1800" dirty="0">
              <a:solidFill>
                <a:schemeClr val="tx1">
                  <a:lumMod val="85000"/>
                  <a:lumOff val="15000"/>
                </a:schemeClr>
              </a:solidFill>
            </a:endParaRPr>
          </a:p>
        </p:txBody>
      </p:sp>
    </p:spTree>
    <p:extLst>
      <p:ext uri="{BB962C8B-B14F-4D97-AF65-F5344CB8AC3E}">
        <p14:creationId xmlns:p14="http://schemas.microsoft.com/office/powerpoint/2010/main" val="290332605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13292" y="3365500"/>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5998123" y="3778294"/>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5959476" y="4376076"/>
            <a:ext cx="5765800" cy="175432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800" dirty="0">
                <a:solidFill>
                  <a:schemeClr val="bg1"/>
                </a:solidFill>
              </a:rPr>
              <a:t>Includes eight brushes for complete application of face, eye and lip cosmetics</a:t>
            </a:r>
          </a:p>
          <a:p>
            <a:r>
              <a:rPr lang="en-US" sz="1800" dirty="0">
                <a:solidFill>
                  <a:schemeClr val="bg1"/>
                </a:solidFill>
              </a:rPr>
              <a:t>Chic, black case with magnetic closures that keep brushes clean and </a:t>
            </a:r>
            <a:r>
              <a:rPr lang="en-US" sz="1800" dirty="0" err="1">
                <a:solidFill>
                  <a:schemeClr val="bg1"/>
                </a:solidFill>
              </a:rPr>
              <a:t>organised</a:t>
            </a:r>
            <a:endParaRPr lang="en-US" sz="1800" dirty="0">
              <a:solidFill>
                <a:schemeClr val="bg1"/>
              </a:solidFill>
            </a:endParaRPr>
          </a:p>
          <a:p>
            <a:r>
              <a:rPr lang="en-US" sz="1800" dirty="0">
                <a:solidFill>
                  <a:schemeClr val="bg1"/>
                </a:solidFill>
              </a:rPr>
              <a:t>Brushes are composed of goat hair and synthetic fibers</a:t>
            </a: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6127752" y="606032"/>
            <a:ext cx="5429250" cy="2064540"/>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800" dirty="0"/>
              <a:t>This brush set contains eight of the best beauty tools of the trade. Each brush is specially designed with firm bristles for high-definition makeup application of face, eye and lip cosmetics. Master the latest trends from naturally flawless to a </a:t>
            </a:r>
            <a:r>
              <a:rPr lang="en-US" sz="1800" dirty="0" err="1"/>
              <a:t>smokey</a:t>
            </a:r>
            <a:r>
              <a:rPr lang="en-US" sz="1800" dirty="0"/>
              <a:t> eye with brushes that deposit just the right amount of product.</a:t>
            </a:r>
            <a:endParaRPr lang="en-US" sz="1050" dirty="0"/>
          </a:p>
        </p:txBody>
      </p:sp>
      <p:sp>
        <p:nvSpPr>
          <p:cNvPr id="18" name="Rechteck"/>
          <p:cNvSpPr/>
          <p:nvPr/>
        </p:nvSpPr>
        <p:spPr>
          <a:xfrm>
            <a:off x="645617" y="952500"/>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270000" y="1038699"/>
            <a:ext cx="3179928" cy="538802"/>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endParaRPr sz="3600" spc="720" dirty="0">
              <a:solidFill>
                <a:srgbClr val="151314"/>
              </a:solidFill>
              <a:latin typeface="Montserrat Bold"/>
              <a:ea typeface="Montserrat Bold"/>
              <a:cs typeface="Montserrat Bold"/>
              <a:sym typeface="Montserrat Bold"/>
            </a:endParaRPr>
          </a:p>
        </p:txBody>
      </p:sp>
      <p:sp>
        <p:nvSpPr>
          <p:cNvPr id="19" name="MODERN…"/>
          <p:cNvSpPr/>
          <p:nvPr/>
        </p:nvSpPr>
        <p:spPr>
          <a:xfrm>
            <a:off x="1269999" y="1564292"/>
            <a:ext cx="4263830" cy="584775"/>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r>
              <a:rPr lang="en-US" sz="3200" dirty="0">
                <a:latin typeface="+mj-lt"/>
              </a:rPr>
              <a:t>8-Piece Deluxe Brush Set</a:t>
            </a:r>
          </a:p>
        </p:txBody>
      </p:sp>
      <p:pic>
        <p:nvPicPr>
          <p:cNvPr id="1026" name="Picture 2" descr="Image result for motives 8 piece brush s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855" y="2590794"/>
            <a:ext cx="3852653" cy="385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693026"/>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31" y="3352766"/>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5980013" y="3572677"/>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5534382" y="3934579"/>
            <a:ext cx="5765800" cy="2800767"/>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r>
              <a:rPr lang="en-US" sz="1600" dirty="0">
                <a:solidFill>
                  <a:schemeClr val="bg1"/>
                </a:solidFill>
              </a:rPr>
              <a:t>Ultra-luxurious feel with outstanding full coverage and radiance </a:t>
            </a:r>
          </a:p>
          <a:p>
            <a:pPr lvl="1"/>
            <a:r>
              <a:rPr lang="en-US" sz="1600" dirty="0">
                <a:solidFill>
                  <a:schemeClr val="bg1"/>
                </a:solidFill>
              </a:rPr>
              <a:t>Powder floats across the skin for a photo finish that lasts all day</a:t>
            </a:r>
          </a:p>
          <a:p>
            <a:pPr lvl="1"/>
            <a:r>
              <a:rPr lang="en-US" sz="1600" dirty="0">
                <a:solidFill>
                  <a:schemeClr val="bg1"/>
                </a:solidFill>
              </a:rPr>
              <a:t>Designed to be worn as a foundation</a:t>
            </a:r>
          </a:p>
          <a:p>
            <a:pPr lvl="1"/>
            <a:r>
              <a:rPr lang="en-US" sz="1600" dirty="0">
                <a:solidFill>
                  <a:schemeClr val="bg1"/>
                </a:solidFill>
              </a:rPr>
              <a:t>Can be used over foundation for those who require special extra coverage due to scarring, hyper-pigmentation or </a:t>
            </a:r>
            <a:r>
              <a:rPr lang="en-US" sz="1600" dirty="0" err="1">
                <a:solidFill>
                  <a:schemeClr val="bg1"/>
                </a:solidFill>
              </a:rPr>
              <a:t>discolouration</a:t>
            </a:r>
            <a:endParaRPr lang="en-US" sz="1600" dirty="0">
              <a:solidFill>
                <a:schemeClr val="bg1"/>
              </a:solidFill>
            </a:endParaRPr>
          </a:p>
          <a:p>
            <a:pPr lvl="1"/>
            <a:r>
              <a:rPr lang="en-US" sz="1600" dirty="0">
                <a:solidFill>
                  <a:schemeClr val="bg1"/>
                </a:solidFill>
              </a:rPr>
              <a:t>Creates satin-soft skin with a radiant glow </a:t>
            </a:r>
          </a:p>
          <a:p>
            <a:pPr lvl="1"/>
            <a:r>
              <a:rPr lang="en-US" sz="1600" dirty="0">
                <a:solidFill>
                  <a:schemeClr val="bg1"/>
                </a:solidFill>
              </a:rPr>
              <a:t>Provides coverage and sun protection in one formula</a:t>
            </a:r>
          </a:p>
          <a:p>
            <a:pPr lvl="1"/>
            <a:r>
              <a:rPr lang="en-US" sz="1600" dirty="0">
                <a:solidFill>
                  <a:schemeClr val="bg1"/>
                </a:solidFill>
              </a:rPr>
              <a:t>For women with all skin types and of all skin </a:t>
            </a:r>
            <a:r>
              <a:rPr lang="en-US" sz="1600" dirty="0" err="1">
                <a:solidFill>
                  <a:schemeClr val="bg1"/>
                </a:solidFill>
              </a:rPr>
              <a:t>colours</a:t>
            </a:r>
            <a:endParaRPr lang="en-US" sz="1600" dirty="0">
              <a:solidFill>
                <a:schemeClr val="bg1"/>
              </a:solidFill>
            </a:endParaRPr>
          </a:p>
          <a:p>
            <a:pPr lvl="1"/>
            <a:r>
              <a:rPr lang="en-US" sz="1600" dirty="0">
                <a:solidFill>
                  <a:schemeClr val="bg1"/>
                </a:solidFill>
              </a:rPr>
              <a:t>Paraben and fragrance free</a:t>
            </a:r>
          </a:p>
          <a:p>
            <a:pPr lvl="1"/>
            <a:endParaRPr lang="en-US" sz="1600" dirty="0">
              <a:solidFill>
                <a:schemeClr val="bg1"/>
              </a:solidFill>
            </a:endParaRP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5744162" y="698171"/>
            <a:ext cx="5765800" cy="2246769"/>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br>
              <a:rPr lang="en-US" sz="1600" dirty="0"/>
            </a:br>
            <a:r>
              <a:rPr lang="en-US" dirty="0">
                <a:latin typeface="Century Gothic" panose="020B0502020202020204" pitchFamily="34" charset="0"/>
              </a:rPr>
              <a:t>A velvety-smooth powder that blurs fine lines for a soft and even look. This powder protects skin and absorbs shine while setting makeup to create a flawless finish. Perfect for all skin types and shades.</a:t>
            </a:r>
            <a:endParaRPr lang="en-US" dirty="0">
              <a:effectLst>
                <a:outerShdw blurRad="38100" dist="38100" dir="2700000" algn="tl">
                  <a:srgbClr val="000000">
                    <a:alpha val="43137"/>
                  </a:srgbClr>
                </a:outerShdw>
              </a:effectLst>
              <a:latin typeface="Century Gothic" panose="020B0502020202020204" pitchFamily="34" charset="0"/>
            </a:endParaRPr>
          </a:p>
          <a:p>
            <a:pPr lvl="1"/>
            <a:r>
              <a:rPr lang="en-US" dirty="0">
                <a:latin typeface="Century Gothic" panose="020B0502020202020204" pitchFamily="34" charset="0"/>
              </a:rPr>
              <a:t>.</a:t>
            </a:r>
            <a:endParaRPr lang="en-US" dirty="0">
              <a:effectLst>
                <a:outerShdw blurRad="38100" dist="38100" dir="2700000" algn="tl">
                  <a:srgbClr val="000000">
                    <a:alpha val="43137"/>
                  </a:srgbClr>
                </a:outerShdw>
              </a:effectLst>
              <a:latin typeface="Century Gothic" panose="020B0502020202020204" pitchFamily="34" charset="0"/>
            </a:endParaRPr>
          </a:p>
          <a:p>
            <a:pPr lvl="1"/>
            <a:endParaRPr lang="en-US" sz="1600" dirty="0"/>
          </a:p>
        </p:txBody>
      </p:sp>
      <p:sp>
        <p:nvSpPr>
          <p:cNvPr id="18" name="Rechteck"/>
          <p:cNvSpPr/>
          <p:nvPr/>
        </p:nvSpPr>
        <p:spPr>
          <a:xfrm>
            <a:off x="332796" y="1037373"/>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035558" y="305746"/>
            <a:ext cx="4944455" cy="1876219"/>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r>
              <a:rPr lang="en-US" sz="3600" spc="720" dirty="0">
                <a:solidFill>
                  <a:srgbClr val="151314"/>
                </a:solidFill>
                <a:sym typeface="Montserrat Bold"/>
              </a:rPr>
              <a:t> </a:t>
            </a:r>
          </a:p>
          <a:p>
            <a:pPr>
              <a:lnSpc>
                <a:spcPct val="80000"/>
              </a:lnSpc>
              <a:defRPr sz="7200" spc="720">
                <a:solidFill>
                  <a:srgbClr val="151314"/>
                </a:solidFill>
                <a:latin typeface="+mj-lt"/>
                <a:ea typeface="+mj-ea"/>
                <a:cs typeface="+mj-cs"/>
                <a:sym typeface="Montserrat Bold"/>
              </a:defRPr>
            </a:pPr>
            <a:r>
              <a:rPr lang="en-US" sz="3600" spc="720" dirty="0">
                <a:solidFill>
                  <a:srgbClr val="151314"/>
                </a:solidFill>
                <a:sym typeface="Montserrat Bold"/>
              </a:rPr>
              <a:t>Full Coverage Photo Finish Powder</a:t>
            </a:r>
            <a:endParaRPr sz="3600" spc="720" dirty="0">
              <a:solidFill>
                <a:srgbClr val="151314"/>
              </a:solidFill>
              <a:latin typeface="Montserrat Bold"/>
              <a:ea typeface="Montserrat Bold"/>
              <a:cs typeface="Montserrat Bold"/>
              <a:sym typeface="Montserrat Bold"/>
            </a:endParaRPr>
          </a:p>
        </p:txBody>
      </p:sp>
      <p:pic>
        <p:nvPicPr>
          <p:cNvPr id="9" name="Picture 8">
            <a:extLst>
              <a:ext uri="{FF2B5EF4-FFF2-40B4-BE49-F238E27FC236}">
                <a16:creationId xmlns:a16="http://schemas.microsoft.com/office/drawing/2014/main" id="{75C56580-503C-E74A-AC7D-A2D6A1AC9DAF}"/>
              </a:ext>
            </a:extLst>
          </p:cNvPr>
          <p:cNvPicPr>
            <a:picLocks noChangeAspect="1"/>
          </p:cNvPicPr>
          <p:nvPr/>
        </p:nvPicPr>
        <p:blipFill>
          <a:blip r:embed="rId2"/>
          <a:stretch>
            <a:fillRect/>
          </a:stretch>
        </p:blipFill>
        <p:spPr>
          <a:xfrm>
            <a:off x="891818" y="2731495"/>
            <a:ext cx="3681819" cy="3681819"/>
          </a:xfrm>
          <a:prstGeom prst="rect">
            <a:avLst/>
          </a:prstGeom>
        </p:spPr>
      </p:pic>
      <p:sp>
        <p:nvSpPr>
          <p:cNvPr id="10" name="Rectangle 9">
            <a:extLst>
              <a:ext uri="{FF2B5EF4-FFF2-40B4-BE49-F238E27FC236}">
                <a16:creationId xmlns:a16="http://schemas.microsoft.com/office/drawing/2014/main" id="{4CDCC72E-7392-4D4C-873C-0EDD1F5EF9EB}"/>
              </a:ext>
            </a:extLst>
          </p:cNvPr>
          <p:cNvSpPr/>
          <p:nvPr/>
        </p:nvSpPr>
        <p:spPr>
          <a:xfrm>
            <a:off x="1035558" y="2112735"/>
            <a:ext cx="1287532" cy="369332"/>
          </a:xfrm>
          <a:prstGeom prst="rect">
            <a:avLst/>
          </a:prstGeom>
        </p:spPr>
        <p:txBody>
          <a:bodyPr wrap="none">
            <a:spAutoFit/>
          </a:bodyPr>
          <a:lstStyle/>
          <a:p>
            <a:r>
              <a:rPr lang="en-US" dirty="0">
                <a:solidFill>
                  <a:srgbClr val="585555"/>
                </a:solidFill>
                <a:latin typeface="texgyreadventorregular"/>
              </a:rPr>
              <a:t>Code Varies</a:t>
            </a:r>
            <a:endParaRPr lang="en-US" dirty="0"/>
          </a:p>
        </p:txBody>
      </p:sp>
      <p:sp>
        <p:nvSpPr>
          <p:cNvPr id="16" name="Dresda etoa jasom osdoma."/>
          <p:cNvSpPr/>
          <p:nvPr/>
        </p:nvSpPr>
        <p:spPr>
          <a:xfrm>
            <a:off x="1126426" y="2484220"/>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$34.50  </a:t>
            </a:r>
            <a:endParaRPr sz="1800" dirty="0">
              <a:solidFill>
                <a:schemeClr val="tx1">
                  <a:lumMod val="85000"/>
                  <a:lumOff val="15000"/>
                </a:schemeClr>
              </a:solidFill>
            </a:endParaRPr>
          </a:p>
        </p:txBody>
      </p:sp>
    </p:spTree>
    <p:extLst>
      <p:ext uri="{BB962C8B-B14F-4D97-AF65-F5344CB8AC3E}">
        <p14:creationId xmlns:p14="http://schemas.microsoft.com/office/powerpoint/2010/main" val="229424833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31" y="3352766"/>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5980013" y="3572677"/>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5744162" y="4379202"/>
            <a:ext cx="5765800" cy="2000548"/>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800" dirty="0">
                <a:solidFill>
                  <a:schemeClr val="bg1"/>
                </a:solidFill>
              </a:rPr>
              <a:t>Ideal for achieving a high-definition, air-brushed look</a:t>
            </a:r>
          </a:p>
          <a:p>
            <a:r>
              <a:rPr lang="en-US" sz="1800" dirty="0">
                <a:solidFill>
                  <a:schemeClr val="bg1"/>
                </a:solidFill>
              </a:rPr>
              <a:t>Provides a soft, natural-looking matte finish</a:t>
            </a:r>
          </a:p>
          <a:p>
            <a:r>
              <a:rPr lang="en-US" sz="1800" dirty="0">
                <a:solidFill>
                  <a:schemeClr val="bg1"/>
                </a:solidFill>
              </a:rPr>
              <a:t>Invisible finishing powder sets makeup for longer-wear</a:t>
            </a:r>
          </a:p>
          <a:p>
            <a:r>
              <a:rPr lang="en-US" sz="1800" dirty="0">
                <a:solidFill>
                  <a:schemeClr val="bg1"/>
                </a:solidFill>
              </a:rPr>
              <a:t>Reduces the appearance of oil and shine</a:t>
            </a:r>
          </a:p>
          <a:p>
            <a:r>
              <a:rPr lang="en-US" sz="1800" dirty="0">
                <a:solidFill>
                  <a:schemeClr val="bg1"/>
                </a:solidFill>
              </a:rPr>
              <a:t>Does not streak, settle or cake on skin</a:t>
            </a:r>
          </a:p>
          <a:p>
            <a:pPr lvl="1"/>
            <a:endParaRPr lang="en-US" sz="1600" dirty="0">
              <a:solidFill>
                <a:schemeClr val="bg1"/>
              </a:solidFill>
            </a:endParaRP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5744162" y="698171"/>
            <a:ext cx="5765800" cy="2246769"/>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br>
              <a:rPr lang="en-US" sz="1600" dirty="0"/>
            </a:br>
            <a:r>
              <a:rPr lang="en-US" dirty="0"/>
              <a:t>A translucent finishing powder developed with ultra-blurring and light reflecting pigments that set makeup for an airbrushed, high-definition finish. The lightweight formula leaves an undetectable veil that reduces the appearance of shine and blurs imperfections for a beautifully smooth, matte look.</a:t>
            </a:r>
            <a:endParaRPr lang="en-US" dirty="0">
              <a:effectLst>
                <a:outerShdw blurRad="38100" dist="38100" dir="2700000" algn="tl">
                  <a:srgbClr val="000000">
                    <a:alpha val="43137"/>
                  </a:srgbClr>
                </a:outerShdw>
              </a:effectLst>
              <a:latin typeface="Century Gothic" panose="020B0502020202020204" pitchFamily="34" charset="0"/>
            </a:endParaRPr>
          </a:p>
          <a:p>
            <a:pPr lvl="1"/>
            <a:endParaRPr lang="en-US" sz="1600" dirty="0"/>
          </a:p>
        </p:txBody>
      </p:sp>
      <p:sp>
        <p:nvSpPr>
          <p:cNvPr id="18" name="Rechteck"/>
          <p:cNvSpPr/>
          <p:nvPr/>
        </p:nvSpPr>
        <p:spPr>
          <a:xfrm>
            <a:off x="332796" y="1037373"/>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035558" y="478250"/>
            <a:ext cx="4944455" cy="143302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r>
              <a:rPr lang="en-US" sz="3600" spc="720" dirty="0">
                <a:solidFill>
                  <a:srgbClr val="151314"/>
                </a:solidFill>
                <a:sym typeface="Montserrat Bold"/>
              </a:rPr>
              <a:t> </a:t>
            </a:r>
          </a:p>
          <a:p>
            <a:pPr>
              <a:lnSpc>
                <a:spcPct val="80000"/>
              </a:lnSpc>
              <a:defRPr sz="7200" spc="720">
                <a:solidFill>
                  <a:srgbClr val="151314"/>
                </a:solidFill>
                <a:latin typeface="+mj-lt"/>
                <a:ea typeface="+mj-ea"/>
                <a:cs typeface="+mj-cs"/>
                <a:sym typeface="Montserrat Bold"/>
              </a:defRPr>
            </a:pPr>
            <a:r>
              <a:rPr lang="en-US" sz="3600" spc="720" dirty="0">
                <a:solidFill>
                  <a:srgbClr val="151314"/>
                </a:solidFill>
                <a:sym typeface="Montserrat Bold"/>
              </a:rPr>
              <a:t>High Definition Powder</a:t>
            </a:r>
            <a:endParaRPr sz="3600" spc="720" dirty="0">
              <a:solidFill>
                <a:srgbClr val="151314"/>
              </a:solidFill>
              <a:latin typeface="Montserrat Bold"/>
              <a:ea typeface="Montserrat Bold"/>
              <a:cs typeface="Montserrat Bold"/>
              <a:sym typeface="Montserrat Bold"/>
            </a:endParaRPr>
          </a:p>
        </p:txBody>
      </p:sp>
      <p:pic>
        <p:nvPicPr>
          <p:cNvPr id="2" name="Picture 1">
            <a:extLst>
              <a:ext uri="{FF2B5EF4-FFF2-40B4-BE49-F238E27FC236}">
                <a16:creationId xmlns:a16="http://schemas.microsoft.com/office/drawing/2014/main" id="{08D3FD26-1975-5B4E-9602-823578AA6188}"/>
              </a:ext>
            </a:extLst>
          </p:cNvPr>
          <p:cNvPicPr>
            <a:picLocks noChangeAspect="1"/>
          </p:cNvPicPr>
          <p:nvPr/>
        </p:nvPicPr>
        <p:blipFill>
          <a:blip r:embed="rId2"/>
          <a:stretch>
            <a:fillRect/>
          </a:stretch>
        </p:blipFill>
        <p:spPr>
          <a:xfrm>
            <a:off x="682038" y="2502571"/>
            <a:ext cx="4138837" cy="4138837"/>
          </a:xfrm>
          <a:prstGeom prst="rect">
            <a:avLst/>
          </a:prstGeom>
        </p:spPr>
      </p:pic>
      <p:sp>
        <p:nvSpPr>
          <p:cNvPr id="3" name="Rectangle 2">
            <a:extLst>
              <a:ext uri="{FF2B5EF4-FFF2-40B4-BE49-F238E27FC236}">
                <a16:creationId xmlns:a16="http://schemas.microsoft.com/office/drawing/2014/main" id="{760EC0AB-1D71-4248-BCFB-92FF7D44AE55}"/>
              </a:ext>
            </a:extLst>
          </p:cNvPr>
          <p:cNvSpPr/>
          <p:nvPr/>
        </p:nvSpPr>
        <p:spPr>
          <a:xfrm>
            <a:off x="1000041" y="1943031"/>
            <a:ext cx="1672253"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7360HDP</a:t>
            </a:r>
            <a:endParaRPr lang="en-US" dirty="0"/>
          </a:p>
        </p:txBody>
      </p:sp>
      <p:sp>
        <p:nvSpPr>
          <p:cNvPr id="10" name="Dresda etoa jasom osdoma."/>
          <p:cNvSpPr/>
          <p:nvPr/>
        </p:nvSpPr>
        <p:spPr>
          <a:xfrm>
            <a:off x="1060410" y="2301298"/>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$39.95  </a:t>
            </a:r>
            <a:endParaRPr sz="1800" dirty="0">
              <a:solidFill>
                <a:schemeClr val="tx1">
                  <a:lumMod val="85000"/>
                  <a:lumOff val="15000"/>
                </a:schemeClr>
              </a:solidFill>
            </a:endParaRPr>
          </a:p>
        </p:txBody>
      </p:sp>
    </p:spTree>
    <p:extLst>
      <p:ext uri="{BB962C8B-B14F-4D97-AF65-F5344CB8AC3E}">
        <p14:creationId xmlns:p14="http://schemas.microsoft.com/office/powerpoint/2010/main" val="34029378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6B8CC7F-3622-46E3-9272-E1956397D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4905" cy="456278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3FE55B4-2EE5-4A4A-AD80-1A14F660F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4906" y="0"/>
            <a:ext cx="795640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7267E9C1-58F1-46EE-9BBE-108764BF9E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p:cNvSpPr>
            <a:spLocks noGrp="1"/>
          </p:cNvSpPr>
          <p:nvPr>
            <p:ph type="title"/>
          </p:nvPr>
        </p:nvSpPr>
        <p:spPr>
          <a:xfrm>
            <a:off x="269768" y="5684406"/>
            <a:ext cx="6331904" cy="1146013"/>
          </a:xfrm>
        </p:spPr>
        <p:txBody>
          <a:bodyPr vert="horz" lIns="91440" tIns="45720" rIns="91440" bIns="45720" rtlCol="0" anchor="t">
            <a:normAutofit/>
          </a:bodyPr>
          <a:lstStyle/>
          <a:p>
            <a:r>
              <a:rPr lang="en-US" sz="3600" dirty="0">
                <a:solidFill>
                  <a:srgbClr val="000000"/>
                </a:solidFill>
              </a:rPr>
              <a:t>Action Item</a:t>
            </a:r>
          </a:p>
        </p:txBody>
      </p:sp>
      <p:sp>
        <p:nvSpPr>
          <p:cNvPr id="3" name="Text Placeholder 2"/>
          <p:cNvSpPr>
            <a:spLocks noGrp="1"/>
          </p:cNvSpPr>
          <p:nvPr>
            <p:ph type="body" idx="1"/>
          </p:nvPr>
        </p:nvSpPr>
        <p:spPr>
          <a:xfrm>
            <a:off x="269768" y="4720604"/>
            <a:ext cx="5946202" cy="805978"/>
          </a:xfrm>
        </p:spPr>
        <p:txBody>
          <a:bodyPr vert="horz" lIns="91440" tIns="45720" rIns="91440" bIns="45720" rtlCol="0" anchor="b">
            <a:normAutofit/>
          </a:bodyPr>
          <a:lstStyle/>
          <a:p>
            <a:r>
              <a:rPr lang="en-US" sz="1300" dirty="0">
                <a:solidFill>
                  <a:srgbClr val="000000"/>
                </a:solidFill>
              </a:rPr>
              <a:t>Apply the desired powder with an appropriate brush. For a softer finish with less coverage, try using a larger, fluffier brush. For added coverage and more of a matte finish, you may prefer a flat top powder brush as their bristles are more concentrated</a:t>
            </a:r>
          </a:p>
          <a:p>
            <a:endParaRPr lang="en-US" sz="1300" dirty="0">
              <a:solidFill>
                <a:srgbClr val="000000"/>
              </a:solidFill>
            </a:endParaRPr>
          </a:p>
        </p:txBody>
      </p:sp>
      <p:sp>
        <p:nvSpPr>
          <p:cNvPr id="31" name="Freeform: Shape 30">
            <a:extLst>
              <a:ext uri="{FF2B5EF4-FFF2-40B4-BE49-F238E27FC236}">
                <a16:creationId xmlns:a16="http://schemas.microsoft.com/office/drawing/2014/main" id="{F62B8A8C-A996-46DA-AB61-1A4DD70734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 y="2"/>
            <a:ext cx="3799103" cy="3822917"/>
          </a:xfrm>
          <a:custGeom>
            <a:avLst/>
            <a:gdLst>
              <a:gd name="connsiteX0" fmla="*/ 370922 w 3799103"/>
              <a:gd name="connsiteY0" fmla="*/ 0 h 3822917"/>
              <a:gd name="connsiteX1" fmla="*/ 2961741 w 3799103"/>
              <a:gd name="connsiteY1" fmla="*/ 0 h 3822917"/>
              <a:gd name="connsiteX2" fmla="*/ 3023310 w 3799103"/>
              <a:gd name="connsiteY2" fmla="*/ 46041 h 3822917"/>
              <a:gd name="connsiteX3" fmla="*/ 3799103 w 3799103"/>
              <a:gd name="connsiteY3" fmla="*/ 1691074 h 3822917"/>
              <a:gd name="connsiteX4" fmla="*/ 1667260 w 3799103"/>
              <a:gd name="connsiteY4" fmla="*/ 3822917 h 3822917"/>
              <a:gd name="connsiteX5" fmla="*/ 22227 w 3799103"/>
              <a:gd name="connsiteY5" fmla="*/ 3047124 h 3822917"/>
              <a:gd name="connsiteX6" fmla="*/ 0 w 3799103"/>
              <a:gd name="connsiteY6" fmla="*/ 3017401 h 3822917"/>
              <a:gd name="connsiteX7" fmla="*/ 0 w 3799103"/>
              <a:gd name="connsiteY7" fmla="*/ 364747 h 3822917"/>
              <a:gd name="connsiteX8" fmla="*/ 22227 w 3799103"/>
              <a:gd name="connsiteY8" fmla="*/ 335024 h 3822917"/>
              <a:gd name="connsiteX9" fmla="*/ 351088 w 3799103"/>
              <a:gd name="connsiteY9" fmla="*/ 13924 h 382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103" h="3822917">
                <a:moveTo>
                  <a:pt x="370922" y="0"/>
                </a:moveTo>
                <a:lnTo>
                  <a:pt x="2961741" y="0"/>
                </a:lnTo>
                <a:lnTo>
                  <a:pt x="3023310" y="46041"/>
                </a:lnTo>
                <a:cubicBezTo>
                  <a:pt x="3497106" y="437052"/>
                  <a:pt x="3799103" y="1028796"/>
                  <a:pt x="3799103" y="1691074"/>
                </a:cubicBezTo>
                <a:cubicBezTo>
                  <a:pt x="3799103" y="2868458"/>
                  <a:pt x="2844644" y="3822917"/>
                  <a:pt x="1667260" y="3822917"/>
                </a:cubicBezTo>
                <a:cubicBezTo>
                  <a:pt x="1004982" y="3822917"/>
                  <a:pt x="413238" y="3520920"/>
                  <a:pt x="22227" y="3047124"/>
                </a:cubicBezTo>
                <a:lnTo>
                  <a:pt x="0" y="3017401"/>
                </a:lnTo>
                <a:lnTo>
                  <a:pt x="0" y="364747"/>
                </a:lnTo>
                <a:lnTo>
                  <a:pt x="22227" y="335024"/>
                </a:lnTo>
                <a:cubicBezTo>
                  <a:pt x="119980" y="216575"/>
                  <a:pt x="230278" y="108864"/>
                  <a:pt x="351088" y="1392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63">
            <a:extLst>
              <a:ext uri="{FF2B5EF4-FFF2-40B4-BE49-F238E27FC236}">
                <a16:creationId xmlns:a16="http://schemas.microsoft.com/office/drawing/2014/main" id="{F429BE5F-6DE0-4144-A557-3BE62DC2D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1589" y="2057400"/>
            <a:ext cx="4310411" cy="4800600"/>
          </a:xfrm>
          <a:custGeom>
            <a:avLst/>
            <a:gdLst>
              <a:gd name="connsiteX0" fmla="*/ 2631284 w 4180773"/>
              <a:gd name="connsiteY0" fmla="*/ 0 h 4656219"/>
              <a:gd name="connsiteX1" fmla="*/ 4102460 w 4180773"/>
              <a:gd name="connsiteY1" fmla="*/ 449382 h 4656219"/>
              <a:gd name="connsiteX2" fmla="*/ 4180773 w 4180773"/>
              <a:gd name="connsiteY2" fmla="*/ 507944 h 4656219"/>
              <a:gd name="connsiteX3" fmla="*/ 4180773 w 4180773"/>
              <a:gd name="connsiteY3" fmla="*/ 4656219 h 4656219"/>
              <a:gd name="connsiteX4" fmla="*/ 951501 w 4180773"/>
              <a:gd name="connsiteY4" fmla="*/ 4656219 h 4656219"/>
              <a:gd name="connsiteX5" fmla="*/ 770685 w 4180773"/>
              <a:gd name="connsiteY5" fmla="*/ 4491883 h 4656219"/>
              <a:gd name="connsiteX6" fmla="*/ 0 w 4180773"/>
              <a:gd name="connsiteY6" fmla="*/ 2631284 h 4656219"/>
              <a:gd name="connsiteX7" fmla="*/ 2631284 w 4180773"/>
              <a:gd name="connsiteY7" fmla="*/ 0 h 46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0773" h="4656219">
                <a:moveTo>
                  <a:pt x="2631284" y="0"/>
                </a:moveTo>
                <a:cubicBezTo>
                  <a:pt x="3176241" y="0"/>
                  <a:pt x="3682504" y="165666"/>
                  <a:pt x="4102460" y="449382"/>
                </a:cubicBezTo>
                <a:lnTo>
                  <a:pt x="4180773" y="507944"/>
                </a:lnTo>
                <a:lnTo>
                  <a:pt x="4180773" y="4656219"/>
                </a:lnTo>
                <a:lnTo>
                  <a:pt x="951501" y="4656219"/>
                </a:lnTo>
                <a:lnTo>
                  <a:pt x="770685" y="4491883"/>
                </a:lnTo>
                <a:cubicBezTo>
                  <a:pt x="294517" y="4015714"/>
                  <a:pt x="0" y="3357893"/>
                  <a:pt x="0" y="2631284"/>
                </a:cubicBezTo>
                <a:cubicBezTo>
                  <a:pt x="0" y="1178066"/>
                  <a:pt x="1178066" y="0"/>
                  <a:pt x="2631284"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CE1EFC02-FB03-4241-83C8-4FBA4CAD65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7624" y="0"/>
            <a:ext cx="3383280" cy="2942512"/>
          </a:xfrm>
          <a:custGeom>
            <a:avLst/>
            <a:gdLst>
              <a:gd name="connsiteX0" fmla="*/ 555657 w 3383280"/>
              <a:gd name="connsiteY0" fmla="*/ 0 h 2942512"/>
              <a:gd name="connsiteX1" fmla="*/ 2827623 w 3383280"/>
              <a:gd name="connsiteY1" fmla="*/ 0 h 2942512"/>
              <a:gd name="connsiteX2" fmla="*/ 2887810 w 3383280"/>
              <a:gd name="connsiteY2" fmla="*/ 54702 h 2942512"/>
              <a:gd name="connsiteX3" fmla="*/ 3383280 w 3383280"/>
              <a:gd name="connsiteY3" fmla="*/ 1250872 h 2942512"/>
              <a:gd name="connsiteX4" fmla="*/ 1691640 w 3383280"/>
              <a:gd name="connsiteY4" fmla="*/ 2942512 h 2942512"/>
              <a:gd name="connsiteX5" fmla="*/ 0 w 3383280"/>
              <a:gd name="connsiteY5" fmla="*/ 1250872 h 2942512"/>
              <a:gd name="connsiteX6" fmla="*/ 495470 w 3383280"/>
              <a:gd name="connsiteY6" fmla="*/ 54702 h 294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3280" h="2942512">
                <a:moveTo>
                  <a:pt x="555657" y="0"/>
                </a:moveTo>
                <a:lnTo>
                  <a:pt x="2827623" y="0"/>
                </a:lnTo>
                <a:lnTo>
                  <a:pt x="2887810" y="54702"/>
                </a:lnTo>
                <a:cubicBezTo>
                  <a:pt x="3193937" y="360829"/>
                  <a:pt x="3383280" y="783739"/>
                  <a:pt x="3383280" y="1250872"/>
                </a:cubicBezTo>
                <a:cubicBezTo>
                  <a:pt x="3383280" y="2185139"/>
                  <a:pt x="2625907" y="2942512"/>
                  <a:pt x="1691640" y="2942512"/>
                </a:cubicBezTo>
                <a:cubicBezTo>
                  <a:pt x="757373" y="2942512"/>
                  <a:pt x="0" y="2185139"/>
                  <a:pt x="0" y="1250872"/>
                </a:cubicBezTo>
                <a:cubicBezTo>
                  <a:pt x="0" y="783739"/>
                  <a:pt x="189344" y="360829"/>
                  <a:pt x="495470" y="54702"/>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FA97D72B-2BEE-5449-B535-F277F1F09CAC}"/>
              </a:ext>
            </a:extLst>
          </p:cNvPr>
          <p:cNvPicPr>
            <a:picLocks noChangeAspect="1"/>
          </p:cNvPicPr>
          <p:nvPr/>
        </p:nvPicPr>
        <p:blipFill rotWithShape="1">
          <a:blip r:embed="rId3"/>
          <a:srcRect l="23938" t="9106" r="19443"/>
          <a:stretch/>
        </p:blipFill>
        <p:spPr>
          <a:xfrm>
            <a:off x="1062051" y="85816"/>
            <a:ext cx="1612232" cy="2588234"/>
          </a:xfrm>
          <a:prstGeom prst="rect">
            <a:avLst/>
          </a:prstGeom>
        </p:spPr>
      </p:pic>
      <p:pic>
        <p:nvPicPr>
          <p:cNvPr id="5" name="Picture 4"/>
          <p:cNvPicPr>
            <a:picLocks noChangeAspect="1"/>
          </p:cNvPicPr>
          <p:nvPr/>
        </p:nvPicPr>
        <p:blipFill>
          <a:blip r:embed="rId4"/>
          <a:stretch>
            <a:fillRect/>
          </a:stretch>
        </p:blipFill>
        <p:spPr>
          <a:xfrm>
            <a:off x="8945697" y="2674050"/>
            <a:ext cx="3010356" cy="3010356"/>
          </a:xfrm>
          <a:prstGeom prst="rect">
            <a:avLst/>
          </a:prstGeom>
        </p:spPr>
      </p:pic>
      <p:sp>
        <p:nvSpPr>
          <p:cNvPr id="8" name="Rectangle 7">
            <a:extLst>
              <a:ext uri="{FF2B5EF4-FFF2-40B4-BE49-F238E27FC236}">
                <a16:creationId xmlns:a16="http://schemas.microsoft.com/office/drawing/2014/main" id="{F8E30B2A-9256-F546-AA14-6CD0B5A88839}"/>
              </a:ext>
            </a:extLst>
          </p:cNvPr>
          <p:cNvSpPr/>
          <p:nvPr/>
        </p:nvSpPr>
        <p:spPr>
          <a:xfrm>
            <a:off x="9693764" y="6026704"/>
            <a:ext cx="1569660"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751MBR</a:t>
            </a:r>
            <a:endParaRPr lang="en-US" dirty="0"/>
          </a:p>
        </p:txBody>
      </p:sp>
      <p:sp>
        <p:nvSpPr>
          <p:cNvPr id="9" name="Rectangle 8">
            <a:extLst>
              <a:ext uri="{FF2B5EF4-FFF2-40B4-BE49-F238E27FC236}">
                <a16:creationId xmlns:a16="http://schemas.microsoft.com/office/drawing/2014/main" id="{D301F3B3-D1C9-1643-8BBB-1E05B54A201D}"/>
              </a:ext>
            </a:extLst>
          </p:cNvPr>
          <p:cNvSpPr/>
          <p:nvPr/>
        </p:nvSpPr>
        <p:spPr>
          <a:xfrm>
            <a:off x="1047607" y="2820712"/>
            <a:ext cx="1569660"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754MBR</a:t>
            </a:r>
            <a:endParaRPr lang="en-US" dirty="0"/>
          </a:p>
        </p:txBody>
      </p:sp>
      <p:sp>
        <p:nvSpPr>
          <p:cNvPr id="14" name="Dresda etoa jasom osdoma."/>
          <p:cNvSpPr/>
          <p:nvPr/>
        </p:nvSpPr>
        <p:spPr>
          <a:xfrm>
            <a:off x="1068661" y="3157428"/>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$26.75  </a:t>
            </a:r>
            <a:endParaRPr sz="1800" dirty="0">
              <a:solidFill>
                <a:schemeClr val="tx1">
                  <a:lumMod val="85000"/>
                  <a:lumOff val="15000"/>
                </a:schemeClr>
              </a:solidFill>
            </a:endParaRPr>
          </a:p>
        </p:txBody>
      </p:sp>
      <p:sp>
        <p:nvSpPr>
          <p:cNvPr id="15" name="Dresda etoa jasom osdoma."/>
          <p:cNvSpPr/>
          <p:nvPr/>
        </p:nvSpPr>
        <p:spPr>
          <a:xfrm>
            <a:off x="9781587" y="6423252"/>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$26.75  </a:t>
            </a:r>
            <a:endParaRPr sz="1800" dirty="0">
              <a:solidFill>
                <a:schemeClr val="tx1">
                  <a:lumMod val="85000"/>
                  <a:lumOff val="15000"/>
                </a:schemeClr>
              </a:solidFill>
            </a:endParaRPr>
          </a:p>
        </p:txBody>
      </p:sp>
    </p:spTree>
    <p:extLst>
      <p:ext uri="{BB962C8B-B14F-4D97-AF65-F5344CB8AC3E}">
        <p14:creationId xmlns:p14="http://schemas.microsoft.com/office/powerpoint/2010/main" val="11928258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STEP 7: </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BLUSH</a:t>
            </a:r>
          </a:p>
        </p:txBody>
      </p:sp>
      <p:sp>
        <p:nvSpPr>
          <p:cNvPr id="3" name="Text Placeholder 2"/>
          <p:cNvSpPr>
            <a:spLocks noGrp="1"/>
          </p:cNvSpPr>
          <p:nvPr>
            <p:ph type="body" idx="1"/>
          </p:nvPr>
        </p:nvSpPr>
        <p:spPr>
          <a:xfrm>
            <a:off x="674237" y="4170501"/>
            <a:ext cx="3657600" cy="1525597"/>
          </a:xfrm>
        </p:spPr>
        <p:txBody>
          <a:bodyPr vert="horz" lIns="91440" tIns="45720" rIns="91440" bIns="45720" rtlCol="0">
            <a:normAutofit/>
          </a:bodyPr>
          <a:lstStyle/>
          <a:p>
            <a:pPr marL="0" lvl="1" algn="ctr">
              <a:spcBef>
                <a:spcPts val="1000"/>
              </a:spcBef>
            </a:pPr>
            <a:r>
              <a:rPr lang="en-US" sz="1400" kern="1200">
                <a:solidFill>
                  <a:srgbClr val="FFFFFF"/>
                </a:solidFill>
                <a:latin typeface="+mn-lt"/>
                <a:ea typeface="+mn-ea"/>
                <a:cs typeface="+mn-cs"/>
              </a:rPr>
              <a:t>Blush makeup is used to simulate a natural glow and should look subtle. However, there are many ways to apply blush so that you not only add vivacity to your complexion, but also amplify your facial structure or correct your apparent face shape.</a:t>
            </a:r>
          </a:p>
          <a:p>
            <a:pPr marL="0" lvl="1" algn="ctr">
              <a:spcBef>
                <a:spcPts val="1000"/>
              </a:spcBef>
            </a:pPr>
            <a:endParaRPr lang="en-US" sz="1400" kern="1200">
              <a:solidFill>
                <a:srgbClr val="FFFFFF"/>
              </a:solidFill>
              <a:latin typeface="+mn-lt"/>
              <a:ea typeface="+mn-ea"/>
              <a:cs typeface="+mn-cs"/>
            </a:endParaRPr>
          </a:p>
        </p:txBody>
      </p:sp>
      <p:cxnSp>
        <p:nvCxnSpPr>
          <p:cNvPr id="18" name="Straight Connector 17">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42006A2-D0FF-0040-BFFB-5AA1AFC56971}"/>
              </a:ext>
            </a:extLst>
          </p:cNvPr>
          <p:cNvPicPr>
            <a:picLocks noChangeAspect="1"/>
          </p:cNvPicPr>
          <p:nvPr/>
        </p:nvPicPr>
        <p:blipFill>
          <a:blip r:embed="rId2"/>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30313641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31" y="3352766"/>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5980013" y="3572677"/>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5533831" y="4050449"/>
            <a:ext cx="5765800" cy="2308324"/>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r>
              <a:rPr lang="en-US" sz="1600" dirty="0">
                <a:solidFill>
                  <a:schemeClr val="bg1"/>
                </a:solidFill>
              </a:rPr>
              <a:t>Blends well and layers exquisitely</a:t>
            </a:r>
          </a:p>
          <a:p>
            <a:pPr lvl="1"/>
            <a:r>
              <a:rPr lang="en-US" sz="1600" dirty="0">
                <a:solidFill>
                  <a:schemeClr val="bg1"/>
                </a:solidFill>
              </a:rPr>
              <a:t>Creates a natural, healthy-looking glow so skin looks renewed and flawless</a:t>
            </a:r>
          </a:p>
          <a:p>
            <a:pPr lvl="1"/>
            <a:r>
              <a:rPr lang="en-US" sz="1600" dirty="0">
                <a:solidFill>
                  <a:schemeClr val="bg1"/>
                </a:solidFill>
              </a:rPr>
              <a:t>Soft and luxurious texture in a satin-smooth, non-irritating formula</a:t>
            </a:r>
          </a:p>
          <a:p>
            <a:pPr lvl="1"/>
            <a:r>
              <a:rPr lang="en-US" sz="1600" dirty="0">
                <a:solidFill>
                  <a:schemeClr val="bg1"/>
                </a:solidFill>
              </a:rPr>
              <a:t>Instantly </a:t>
            </a:r>
            <a:r>
              <a:rPr lang="en-US" sz="1600" dirty="0" err="1">
                <a:solidFill>
                  <a:schemeClr val="bg1"/>
                </a:solidFill>
              </a:rPr>
              <a:t>minimises</a:t>
            </a:r>
            <a:r>
              <a:rPr lang="en-US" sz="1600" dirty="0">
                <a:solidFill>
                  <a:schemeClr val="bg1"/>
                </a:solidFill>
              </a:rPr>
              <a:t> the look of imperfections and visible pores</a:t>
            </a:r>
          </a:p>
          <a:p>
            <a:pPr lvl="1"/>
            <a:r>
              <a:rPr lang="en-US" sz="1600" dirty="0">
                <a:solidFill>
                  <a:schemeClr val="bg1"/>
                </a:solidFill>
              </a:rPr>
              <a:t>Works well for women of all skin types and </a:t>
            </a:r>
            <a:r>
              <a:rPr lang="en-US" sz="1600" dirty="0" err="1">
                <a:solidFill>
                  <a:schemeClr val="bg1"/>
                </a:solidFill>
              </a:rPr>
              <a:t>colours</a:t>
            </a:r>
            <a:endParaRPr lang="en-US" sz="1600" dirty="0">
              <a:solidFill>
                <a:schemeClr val="bg1"/>
              </a:solidFill>
            </a:endParaRPr>
          </a:p>
          <a:p>
            <a:pPr lvl="1"/>
            <a:r>
              <a:rPr lang="en-US" sz="1600" dirty="0">
                <a:solidFill>
                  <a:schemeClr val="bg1"/>
                </a:solidFill>
              </a:rPr>
              <a:t>Conditions the skin without clogging pores</a:t>
            </a:r>
          </a:p>
          <a:p>
            <a:pPr lvl="1"/>
            <a:endParaRPr lang="en-US" sz="1600" dirty="0">
              <a:solidFill>
                <a:schemeClr val="bg1"/>
              </a:solidFill>
            </a:endParaRP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5744162" y="559672"/>
            <a:ext cx="5765800" cy="2523768"/>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br>
              <a:rPr lang="en-US" sz="1600" dirty="0"/>
            </a:br>
            <a:r>
              <a:rPr lang="en-US" dirty="0">
                <a:latin typeface="Century Gothic" panose="020B0502020202020204" pitchFamily="34" charset="0"/>
              </a:rPr>
              <a:t>Create perfectly flushed cheeks with this complexion-enhancing, high-quality pressed blush that provides you with a healthy glow, flattering every skin tone. Designed to be worn alone or layered together for more depth, this long-wear blush features a smooth texture and boosted </a:t>
            </a:r>
            <a:r>
              <a:rPr lang="en-US" dirty="0" err="1">
                <a:latin typeface="Century Gothic" panose="020B0502020202020204" pitchFamily="34" charset="0"/>
              </a:rPr>
              <a:t>colour</a:t>
            </a:r>
            <a:r>
              <a:rPr lang="en-US" dirty="0">
                <a:latin typeface="Century Gothic" panose="020B0502020202020204" pitchFamily="34" charset="0"/>
              </a:rPr>
              <a:t> intensity.</a:t>
            </a:r>
            <a:endParaRPr lang="en-US" dirty="0">
              <a:effectLst>
                <a:outerShdw blurRad="38100" dist="38100" dir="2700000" algn="tl">
                  <a:srgbClr val="000000">
                    <a:alpha val="43137"/>
                  </a:srgbClr>
                </a:outerShdw>
              </a:effectLst>
              <a:latin typeface="Century Gothic" panose="020B0502020202020204" pitchFamily="34" charset="0"/>
            </a:endParaRPr>
          </a:p>
          <a:p>
            <a:pPr lvl="1"/>
            <a:endParaRPr lang="en-US" sz="1600" dirty="0"/>
          </a:p>
        </p:txBody>
      </p:sp>
      <p:sp>
        <p:nvSpPr>
          <p:cNvPr id="18" name="Rechteck"/>
          <p:cNvSpPr/>
          <p:nvPr/>
        </p:nvSpPr>
        <p:spPr>
          <a:xfrm>
            <a:off x="332796" y="1037373"/>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035558" y="1129708"/>
            <a:ext cx="4944455" cy="989823"/>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r>
              <a:rPr lang="en-US" sz="3600" spc="720" dirty="0">
                <a:solidFill>
                  <a:srgbClr val="151314"/>
                </a:solidFill>
                <a:sym typeface="Montserrat Bold"/>
              </a:rPr>
              <a:t> </a:t>
            </a:r>
          </a:p>
          <a:p>
            <a:pPr>
              <a:lnSpc>
                <a:spcPct val="80000"/>
              </a:lnSpc>
              <a:defRPr sz="7200" spc="720">
                <a:solidFill>
                  <a:srgbClr val="151314"/>
                </a:solidFill>
                <a:latin typeface="+mj-lt"/>
                <a:ea typeface="+mj-ea"/>
                <a:cs typeface="+mj-cs"/>
                <a:sym typeface="Montserrat Bold"/>
              </a:defRPr>
            </a:pPr>
            <a:r>
              <a:rPr lang="en-US" sz="3600" spc="720" dirty="0">
                <a:solidFill>
                  <a:srgbClr val="151314"/>
                </a:solidFill>
                <a:sym typeface="Montserrat Bold"/>
              </a:rPr>
              <a:t>Pressed Blush</a:t>
            </a:r>
            <a:endParaRPr sz="3600" spc="720" dirty="0">
              <a:solidFill>
                <a:srgbClr val="151314"/>
              </a:solidFill>
              <a:latin typeface="Montserrat Bold"/>
              <a:ea typeface="Montserrat Bold"/>
              <a:cs typeface="Montserrat Bold"/>
              <a:sym typeface="Montserrat Bold"/>
            </a:endParaRPr>
          </a:p>
        </p:txBody>
      </p:sp>
      <p:pic>
        <p:nvPicPr>
          <p:cNvPr id="9" name="Picture 8">
            <a:extLst>
              <a:ext uri="{FF2B5EF4-FFF2-40B4-BE49-F238E27FC236}">
                <a16:creationId xmlns:a16="http://schemas.microsoft.com/office/drawing/2014/main" id="{30F6E4D9-0BC9-5447-B5C1-7F5848CA49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2089" y="2942373"/>
            <a:ext cx="3327873" cy="3327873"/>
          </a:xfrm>
          <a:prstGeom prst="rect">
            <a:avLst/>
          </a:prstGeom>
        </p:spPr>
      </p:pic>
      <p:sp>
        <p:nvSpPr>
          <p:cNvPr id="10" name="Rectangle 9">
            <a:extLst>
              <a:ext uri="{FF2B5EF4-FFF2-40B4-BE49-F238E27FC236}">
                <a16:creationId xmlns:a16="http://schemas.microsoft.com/office/drawing/2014/main" id="{0F4409D7-5BC7-A241-9C50-4B7C78595DC3}"/>
              </a:ext>
            </a:extLst>
          </p:cNvPr>
          <p:cNvSpPr/>
          <p:nvPr/>
        </p:nvSpPr>
        <p:spPr>
          <a:xfrm>
            <a:off x="1035558" y="2182150"/>
            <a:ext cx="1287532" cy="369332"/>
          </a:xfrm>
          <a:prstGeom prst="rect">
            <a:avLst/>
          </a:prstGeom>
        </p:spPr>
        <p:txBody>
          <a:bodyPr wrap="none">
            <a:spAutoFit/>
          </a:bodyPr>
          <a:lstStyle/>
          <a:p>
            <a:r>
              <a:rPr lang="en-US" dirty="0">
                <a:solidFill>
                  <a:srgbClr val="585555"/>
                </a:solidFill>
                <a:latin typeface="texgyreadventorregular"/>
              </a:rPr>
              <a:t>Code Varies</a:t>
            </a:r>
            <a:endParaRPr lang="en-US" dirty="0"/>
          </a:p>
        </p:txBody>
      </p:sp>
      <p:sp>
        <p:nvSpPr>
          <p:cNvPr id="16" name="Dresda etoa jasom osdoma."/>
          <p:cNvSpPr/>
          <p:nvPr/>
        </p:nvSpPr>
        <p:spPr>
          <a:xfrm>
            <a:off x="1142482" y="2515347"/>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$25.25  </a:t>
            </a:r>
            <a:endParaRPr sz="1800" dirty="0">
              <a:solidFill>
                <a:schemeClr val="tx1">
                  <a:lumMod val="85000"/>
                  <a:lumOff val="15000"/>
                </a:schemeClr>
              </a:solidFill>
            </a:endParaRPr>
          </a:p>
        </p:txBody>
      </p:sp>
    </p:spTree>
    <p:extLst>
      <p:ext uri="{BB962C8B-B14F-4D97-AF65-F5344CB8AC3E}">
        <p14:creationId xmlns:p14="http://schemas.microsoft.com/office/powerpoint/2010/main" val="2052058753"/>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images.shop.com/sku/7104mpb/400/pink-mauve-matte.jpg?country=A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026" y="2815144"/>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p:cNvSpPr/>
          <p:nvPr/>
        </p:nvSpPr>
        <p:spPr>
          <a:xfrm>
            <a:off x="5533831" y="3352766"/>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5980013" y="3572677"/>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5533831" y="4050449"/>
            <a:ext cx="5765800" cy="2308324"/>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r>
              <a:rPr lang="en-US" sz="1600" dirty="0">
                <a:solidFill>
                  <a:schemeClr val="bg1"/>
                </a:solidFill>
              </a:rPr>
              <a:t>Reflects light to reduce the appearance of enlarged pores and fine lines</a:t>
            </a:r>
          </a:p>
          <a:p>
            <a:pPr lvl="1"/>
            <a:r>
              <a:rPr lang="en-US" sz="1600" dirty="0">
                <a:solidFill>
                  <a:schemeClr val="bg1"/>
                </a:solidFill>
              </a:rPr>
              <a:t>Velvet and creamy texture that </a:t>
            </a:r>
            <a:r>
              <a:rPr lang="en-US" sz="1600" dirty="0" err="1">
                <a:solidFill>
                  <a:schemeClr val="bg1"/>
                </a:solidFill>
              </a:rPr>
              <a:t>smoothes</a:t>
            </a:r>
            <a:r>
              <a:rPr lang="en-US" sz="1600" dirty="0">
                <a:solidFill>
                  <a:schemeClr val="bg1"/>
                </a:solidFill>
              </a:rPr>
              <a:t> over the skin evenly</a:t>
            </a:r>
          </a:p>
          <a:p>
            <a:pPr lvl="1"/>
            <a:r>
              <a:rPr lang="en-US" sz="1600" dirty="0">
                <a:solidFill>
                  <a:schemeClr val="bg1"/>
                </a:solidFill>
              </a:rPr>
              <a:t>Translucent coverage for naturally-flushed cheeks</a:t>
            </a:r>
          </a:p>
          <a:p>
            <a:pPr lvl="1"/>
            <a:r>
              <a:rPr lang="en-US" sz="1600" dirty="0">
                <a:solidFill>
                  <a:schemeClr val="bg1"/>
                </a:solidFill>
              </a:rPr>
              <a:t>Layer blush to create vivid cheeks</a:t>
            </a:r>
          </a:p>
          <a:p>
            <a:pPr lvl="1"/>
            <a:r>
              <a:rPr lang="en-US" sz="1600" dirty="0">
                <a:solidFill>
                  <a:schemeClr val="bg1"/>
                </a:solidFill>
              </a:rPr>
              <a:t>Available in two shades to complement any skin tone</a:t>
            </a:r>
          </a:p>
          <a:p>
            <a:pPr lvl="1"/>
            <a:r>
              <a:rPr lang="en-US" sz="1600" dirty="0">
                <a:solidFill>
                  <a:schemeClr val="bg1"/>
                </a:solidFill>
              </a:rPr>
              <a:t>Paraben free</a:t>
            </a:r>
          </a:p>
          <a:p>
            <a:pPr lvl="1"/>
            <a:r>
              <a:rPr lang="en-US" sz="1600" dirty="0">
                <a:solidFill>
                  <a:schemeClr val="bg1"/>
                </a:solidFill>
              </a:rPr>
              <a:t>Talc free</a:t>
            </a:r>
          </a:p>
          <a:p>
            <a:pPr lvl="1"/>
            <a:endParaRPr lang="en-US" sz="1600" dirty="0">
              <a:solidFill>
                <a:schemeClr val="bg1"/>
              </a:solidFill>
            </a:endParaRP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5744162" y="1159836"/>
            <a:ext cx="5765800" cy="1323439"/>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r>
              <a:rPr lang="en-US" sz="1600" dirty="0">
                <a:latin typeface="Century Gothic" panose="020B0502020202020204" pitchFamily="34" charset="0"/>
              </a:rPr>
              <a:t>A mineral-based blush infused with antioxidants for smoother and more hydrated skin. With enhanced minerals, this blush features smoother application, boosted </a:t>
            </a:r>
            <a:r>
              <a:rPr lang="en-US" sz="1600" dirty="0" err="1">
                <a:latin typeface="Century Gothic" panose="020B0502020202020204" pitchFamily="34" charset="0"/>
              </a:rPr>
              <a:t>colour</a:t>
            </a:r>
            <a:r>
              <a:rPr lang="en-US" sz="1600" dirty="0">
                <a:latin typeface="Century Gothic" panose="020B0502020202020204" pitchFamily="34" charset="0"/>
              </a:rPr>
              <a:t> intensity and longer wear.</a:t>
            </a:r>
            <a:endParaRPr lang="en-US" sz="1600" dirty="0"/>
          </a:p>
          <a:p>
            <a:pPr lvl="1"/>
            <a:endParaRPr lang="en-US" sz="1600" dirty="0"/>
          </a:p>
        </p:txBody>
      </p:sp>
      <p:sp>
        <p:nvSpPr>
          <p:cNvPr id="18" name="Rechteck"/>
          <p:cNvSpPr/>
          <p:nvPr/>
        </p:nvSpPr>
        <p:spPr>
          <a:xfrm>
            <a:off x="332796" y="1037373"/>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035558" y="908109"/>
            <a:ext cx="4944455" cy="143302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r>
              <a:rPr lang="en-US" sz="3600" spc="720" dirty="0">
                <a:solidFill>
                  <a:srgbClr val="151314"/>
                </a:solidFill>
                <a:sym typeface="Montserrat Bold"/>
              </a:rPr>
              <a:t> </a:t>
            </a:r>
          </a:p>
          <a:p>
            <a:pPr>
              <a:lnSpc>
                <a:spcPct val="80000"/>
              </a:lnSpc>
              <a:defRPr sz="7200" spc="720">
                <a:solidFill>
                  <a:srgbClr val="151314"/>
                </a:solidFill>
                <a:latin typeface="+mj-lt"/>
                <a:ea typeface="+mj-ea"/>
                <a:cs typeface="+mj-cs"/>
                <a:sym typeface="Montserrat Bold"/>
              </a:defRPr>
            </a:pPr>
            <a:r>
              <a:rPr lang="en-US" sz="3600" spc="720" dirty="0">
                <a:solidFill>
                  <a:srgbClr val="151314"/>
                </a:solidFill>
                <a:sym typeface="Montserrat Bold"/>
              </a:rPr>
              <a:t>Mineral Pressed Blush</a:t>
            </a:r>
            <a:endParaRPr sz="3600" spc="720" dirty="0">
              <a:solidFill>
                <a:srgbClr val="151314"/>
              </a:solidFill>
              <a:latin typeface="Montserrat Bold"/>
              <a:ea typeface="Montserrat Bold"/>
              <a:cs typeface="Montserrat Bold"/>
              <a:sym typeface="Montserrat Bold"/>
            </a:endParaRPr>
          </a:p>
        </p:txBody>
      </p:sp>
      <p:sp>
        <p:nvSpPr>
          <p:cNvPr id="9" name="Rectangle 8">
            <a:extLst>
              <a:ext uri="{FF2B5EF4-FFF2-40B4-BE49-F238E27FC236}">
                <a16:creationId xmlns:a16="http://schemas.microsoft.com/office/drawing/2014/main" id="{14304756-361C-CC45-BC43-B7F75979CE26}"/>
              </a:ext>
            </a:extLst>
          </p:cNvPr>
          <p:cNvSpPr/>
          <p:nvPr/>
        </p:nvSpPr>
        <p:spPr>
          <a:xfrm>
            <a:off x="1035558" y="2393471"/>
            <a:ext cx="1723549"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7104MBP</a:t>
            </a:r>
            <a:endParaRPr lang="en-US" dirty="0"/>
          </a:p>
        </p:txBody>
      </p:sp>
      <p:sp>
        <p:nvSpPr>
          <p:cNvPr id="16" name="Dresda etoa jasom osdoma."/>
          <p:cNvSpPr/>
          <p:nvPr/>
        </p:nvSpPr>
        <p:spPr>
          <a:xfrm>
            <a:off x="1068661" y="2762803"/>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$24.50  </a:t>
            </a:r>
            <a:endParaRPr sz="1800" dirty="0">
              <a:solidFill>
                <a:schemeClr val="tx1">
                  <a:lumMod val="85000"/>
                  <a:lumOff val="15000"/>
                </a:schemeClr>
              </a:solidFill>
            </a:endParaRPr>
          </a:p>
        </p:txBody>
      </p:sp>
    </p:spTree>
    <p:extLst>
      <p:ext uri="{BB962C8B-B14F-4D97-AF65-F5344CB8AC3E}">
        <p14:creationId xmlns:p14="http://schemas.microsoft.com/office/powerpoint/2010/main" val="2342204895"/>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39">
            <a:extLst>
              <a:ext uri="{FF2B5EF4-FFF2-40B4-BE49-F238E27FC236}">
                <a16:creationId xmlns:a16="http://schemas.microsoft.com/office/drawing/2014/main" id="{C6B8CC7F-3622-46E3-9272-E1956397D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4905" cy="456278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41">
            <a:extLst>
              <a:ext uri="{FF2B5EF4-FFF2-40B4-BE49-F238E27FC236}">
                <a16:creationId xmlns:a16="http://schemas.microsoft.com/office/drawing/2014/main" id="{F3FE55B4-2EE5-4A4A-AD80-1A14F660F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4906" y="0"/>
            <a:ext cx="795640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43">
            <a:extLst>
              <a:ext uri="{FF2B5EF4-FFF2-40B4-BE49-F238E27FC236}">
                <a16:creationId xmlns:a16="http://schemas.microsoft.com/office/drawing/2014/main" id="{7267E9C1-58F1-46EE-9BBE-108764BF9E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p:cNvSpPr>
            <a:spLocks noGrp="1"/>
          </p:cNvSpPr>
          <p:nvPr>
            <p:ph type="title"/>
          </p:nvPr>
        </p:nvSpPr>
        <p:spPr>
          <a:xfrm>
            <a:off x="804620" y="5073812"/>
            <a:ext cx="6331904" cy="1146013"/>
          </a:xfrm>
        </p:spPr>
        <p:txBody>
          <a:bodyPr vert="horz" lIns="91440" tIns="45720" rIns="91440" bIns="45720" rtlCol="0" anchor="t">
            <a:normAutofit/>
          </a:bodyPr>
          <a:lstStyle/>
          <a:p>
            <a:r>
              <a:rPr lang="en-US" sz="3600">
                <a:solidFill>
                  <a:srgbClr val="000000"/>
                </a:solidFill>
              </a:rPr>
              <a:t>Action Item</a:t>
            </a:r>
          </a:p>
        </p:txBody>
      </p:sp>
      <p:sp>
        <p:nvSpPr>
          <p:cNvPr id="3" name="Text Placeholder 2"/>
          <p:cNvSpPr>
            <a:spLocks noGrp="1"/>
          </p:cNvSpPr>
          <p:nvPr>
            <p:ph type="body" idx="1"/>
          </p:nvPr>
        </p:nvSpPr>
        <p:spPr>
          <a:xfrm>
            <a:off x="804997" y="4607469"/>
            <a:ext cx="5946202" cy="805978"/>
          </a:xfrm>
        </p:spPr>
        <p:txBody>
          <a:bodyPr vert="horz" lIns="91440" tIns="45720" rIns="91440" bIns="45720" rtlCol="0" anchor="b">
            <a:normAutofit/>
          </a:bodyPr>
          <a:lstStyle/>
          <a:p>
            <a:r>
              <a:rPr lang="en-US" sz="1800" dirty="0">
                <a:solidFill>
                  <a:srgbClr val="000000"/>
                </a:solidFill>
              </a:rPr>
              <a:t>Apply desired blush with </a:t>
            </a:r>
          </a:p>
          <a:p>
            <a:r>
              <a:rPr lang="en-US" sz="1800" dirty="0">
                <a:solidFill>
                  <a:srgbClr val="000000"/>
                </a:solidFill>
              </a:rPr>
              <a:t>cheek contour brush or blush brush</a:t>
            </a:r>
          </a:p>
          <a:p>
            <a:endParaRPr lang="en-US" sz="1800" dirty="0">
              <a:solidFill>
                <a:srgbClr val="000000"/>
              </a:solidFill>
            </a:endParaRPr>
          </a:p>
        </p:txBody>
      </p:sp>
      <p:sp>
        <p:nvSpPr>
          <p:cNvPr id="53" name="Freeform: Shape 45">
            <a:extLst>
              <a:ext uri="{FF2B5EF4-FFF2-40B4-BE49-F238E27FC236}">
                <a16:creationId xmlns:a16="http://schemas.microsoft.com/office/drawing/2014/main" id="{F62B8A8C-A996-46DA-AB61-1A4DD70734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 y="2"/>
            <a:ext cx="3799103" cy="3822917"/>
          </a:xfrm>
          <a:custGeom>
            <a:avLst/>
            <a:gdLst>
              <a:gd name="connsiteX0" fmla="*/ 370922 w 3799103"/>
              <a:gd name="connsiteY0" fmla="*/ 0 h 3822917"/>
              <a:gd name="connsiteX1" fmla="*/ 2961741 w 3799103"/>
              <a:gd name="connsiteY1" fmla="*/ 0 h 3822917"/>
              <a:gd name="connsiteX2" fmla="*/ 3023310 w 3799103"/>
              <a:gd name="connsiteY2" fmla="*/ 46041 h 3822917"/>
              <a:gd name="connsiteX3" fmla="*/ 3799103 w 3799103"/>
              <a:gd name="connsiteY3" fmla="*/ 1691074 h 3822917"/>
              <a:gd name="connsiteX4" fmla="*/ 1667260 w 3799103"/>
              <a:gd name="connsiteY4" fmla="*/ 3822917 h 3822917"/>
              <a:gd name="connsiteX5" fmla="*/ 22227 w 3799103"/>
              <a:gd name="connsiteY5" fmla="*/ 3047124 h 3822917"/>
              <a:gd name="connsiteX6" fmla="*/ 0 w 3799103"/>
              <a:gd name="connsiteY6" fmla="*/ 3017401 h 3822917"/>
              <a:gd name="connsiteX7" fmla="*/ 0 w 3799103"/>
              <a:gd name="connsiteY7" fmla="*/ 364747 h 3822917"/>
              <a:gd name="connsiteX8" fmla="*/ 22227 w 3799103"/>
              <a:gd name="connsiteY8" fmla="*/ 335024 h 3822917"/>
              <a:gd name="connsiteX9" fmla="*/ 351088 w 3799103"/>
              <a:gd name="connsiteY9" fmla="*/ 13924 h 382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103" h="3822917">
                <a:moveTo>
                  <a:pt x="370922" y="0"/>
                </a:moveTo>
                <a:lnTo>
                  <a:pt x="2961741" y="0"/>
                </a:lnTo>
                <a:lnTo>
                  <a:pt x="3023310" y="46041"/>
                </a:lnTo>
                <a:cubicBezTo>
                  <a:pt x="3497106" y="437052"/>
                  <a:pt x="3799103" y="1028796"/>
                  <a:pt x="3799103" y="1691074"/>
                </a:cubicBezTo>
                <a:cubicBezTo>
                  <a:pt x="3799103" y="2868458"/>
                  <a:pt x="2844644" y="3822917"/>
                  <a:pt x="1667260" y="3822917"/>
                </a:cubicBezTo>
                <a:cubicBezTo>
                  <a:pt x="1004982" y="3822917"/>
                  <a:pt x="413238" y="3520920"/>
                  <a:pt x="22227" y="3047124"/>
                </a:cubicBezTo>
                <a:lnTo>
                  <a:pt x="0" y="3017401"/>
                </a:lnTo>
                <a:lnTo>
                  <a:pt x="0" y="364747"/>
                </a:lnTo>
                <a:lnTo>
                  <a:pt x="22227" y="335024"/>
                </a:lnTo>
                <a:cubicBezTo>
                  <a:pt x="119980" y="216575"/>
                  <a:pt x="230278" y="108864"/>
                  <a:pt x="351088" y="1392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63">
            <a:extLst>
              <a:ext uri="{FF2B5EF4-FFF2-40B4-BE49-F238E27FC236}">
                <a16:creationId xmlns:a16="http://schemas.microsoft.com/office/drawing/2014/main" id="{F429BE5F-6DE0-4144-A557-3BE62DC2D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1589" y="2057400"/>
            <a:ext cx="4310411" cy="4800600"/>
          </a:xfrm>
          <a:custGeom>
            <a:avLst/>
            <a:gdLst>
              <a:gd name="connsiteX0" fmla="*/ 2631284 w 4180773"/>
              <a:gd name="connsiteY0" fmla="*/ 0 h 4656219"/>
              <a:gd name="connsiteX1" fmla="*/ 4102460 w 4180773"/>
              <a:gd name="connsiteY1" fmla="*/ 449382 h 4656219"/>
              <a:gd name="connsiteX2" fmla="*/ 4180773 w 4180773"/>
              <a:gd name="connsiteY2" fmla="*/ 507944 h 4656219"/>
              <a:gd name="connsiteX3" fmla="*/ 4180773 w 4180773"/>
              <a:gd name="connsiteY3" fmla="*/ 4656219 h 4656219"/>
              <a:gd name="connsiteX4" fmla="*/ 951501 w 4180773"/>
              <a:gd name="connsiteY4" fmla="*/ 4656219 h 4656219"/>
              <a:gd name="connsiteX5" fmla="*/ 770685 w 4180773"/>
              <a:gd name="connsiteY5" fmla="*/ 4491883 h 4656219"/>
              <a:gd name="connsiteX6" fmla="*/ 0 w 4180773"/>
              <a:gd name="connsiteY6" fmla="*/ 2631284 h 4656219"/>
              <a:gd name="connsiteX7" fmla="*/ 2631284 w 4180773"/>
              <a:gd name="connsiteY7" fmla="*/ 0 h 46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0773" h="4656219">
                <a:moveTo>
                  <a:pt x="2631284" y="0"/>
                </a:moveTo>
                <a:cubicBezTo>
                  <a:pt x="3176241" y="0"/>
                  <a:pt x="3682504" y="165666"/>
                  <a:pt x="4102460" y="449382"/>
                </a:cubicBezTo>
                <a:lnTo>
                  <a:pt x="4180773" y="507944"/>
                </a:lnTo>
                <a:lnTo>
                  <a:pt x="4180773" y="4656219"/>
                </a:lnTo>
                <a:lnTo>
                  <a:pt x="951501" y="4656219"/>
                </a:lnTo>
                <a:lnTo>
                  <a:pt x="770685" y="4491883"/>
                </a:lnTo>
                <a:cubicBezTo>
                  <a:pt x="294517" y="4015714"/>
                  <a:pt x="0" y="3357893"/>
                  <a:pt x="0" y="2631284"/>
                </a:cubicBezTo>
                <a:cubicBezTo>
                  <a:pt x="0" y="1178066"/>
                  <a:pt x="1178066" y="0"/>
                  <a:pt x="2631284"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id="{CE1EFC02-FB03-4241-83C8-4FBA4CAD65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7624" y="0"/>
            <a:ext cx="3383280" cy="2942512"/>
          </a:xfrm>
          <a:custGeom>
            <a:avLst/>
            <a:gdLst>
              <a:gd name="connsiteX0" fmla="*/ 555657 w 3383280"/>
              <a:gd name="connsiteY0" fmla="*/ 0 h 2942512"/>
              <a:gd name="connsiteX1" fmla="*/ 2827623 w 3383280"/>
              <a:gd name="connsiteY1" fmla="*/ 0 h 2942512"/>
              <a:gd name="connsiteX2" fmla="*/ 2887810 w 3383280"/>
              <a:gd name="connsiteY2" fmla="*/ 54702 h 2942512"/>
              <a:gd name="connsiteX3" fmla="*/ 3383280 w 3383280"/>
              <a:gd name="connsiteY3" fmla="*/ 1250872 h 2942512"/>
              <a:gd name="connsiteX4" fmla="*/ 1691640 w 3383280"/>
              <a:gd name="connsiteY4" fmla="*/ 2942512 h 2942512"/>
              <a:gd name="connsiteX5" fmla="*/ 0 w 3383280"/>
              <a:gd name="connsiteY5" fmla="*/ 1250872 h 2942512"/>
              <a:gd name="connsiteX6" fmla="*/ 495470 w 3383280"/>
              <a:gd name="connsiteY6" fmla="*/ 54702 h 294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3280" h="2942512">
                <a:moveTo>
                  <a:pt x="555657" y="0"/>
                </a:moveTo>
                <a:lnTo>
                  <a:pt x="2827623" y="0"/>
                </a:lnTo>
                <a:lnTo>
                  <a:pt x="2887810" y="54702"/>
                </a:lnTo>
                <a:cubicBezTo>
                  <a:pt x="3193937" y="360829"/>
                  <a:pt x="3383280" y="783739"/>
                  <a:pt x="3383280" y="1250872"/>
                </a:cubicBezTo>
                <a:cubicBezTo>
                  <a:pt x="3383280" y="2185139"/>
                  <a:pt x="2625907" y="2942512"/>
                  <a:pt x="1691640" y="2942512"/>
                </a:cubicBezTo>
                <a:cubicBezTo>
                  <a:pt x="757373" y="2942512"/>
                  <a:pt x="0" y="2185139"/>
                  <a:pt x="0" y="1250872"/>
                </a:cubicBezTo>
                <a:cubicBezTo>
                  <a:pt x="0" y="783739"/>
                  <a:pt x="189344" y="360829"/>
                  <a:pt x="495470" y="54702"/>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725" y="2"/>
            <a:ext cx="1893076" cy="1893076"/>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9111" t="8459" r="8609" b="7241"/>
          <a:stretch/>
        </p:blipFill>
        <p:spPr>
          <a:xfrm>
            <a:off x="261069" y="-29898"/>
            <a:ext cx="2714636" cy="2781270"/>
          </a:xfrm>
          <a:prstGeom prst="rect">
            <a:avLst/>
          </a:prstGeom>
        </p:spPr>
      </p:pic>
      <p:pic>
        <p:nvPicPr>
          <p:cNvPr id="4" name="Picture 3">
            <a:extLst>
              <a:ext uri="{FF2B5EF4-FFF2-40B4-BE49-F238E27FC236}">
                <a16:creationId xmlns:a16="http://schemas.microsoft.com/office/drawing/2014/main" id="{9C84F491-A98D-FD41-9FC4-65D88BA6EF89}"/>
              </a:ext>
            </a:extLst>
          </p:cNvPr>
          <p:cNvPicPr>
            <a:picLocks noChangeAspect="1"/>
          </p:cNvPicPr>
          <p:nvPr/>
        </p:nvPicPr>
        <p:blipFill>
          <a:blip r:embed="rId5"/>
          <a:stretch>
            <a:fillRect/>
          </a:stretch>
        </p:blipFill>
        <p:spPr>
          <a:xfrm>
            <a:off x="8317392" y="166181"/>
            <a:ext cx="3605412" cy="6525635"/>
          </a:xfrm>
          <a:prstGeom prst="rect">
            <a:avLst/>
          </a:prstGeom>
        </p:spPr>
      </p:pic>
      <p:sp>
        <p:nvSpPr>
          <p:cNvPr id="13" name="Rectangle 12">
            <a:extLst>
              <a:ext uri="{FF2B5EF4-FFF2-40B4-BE49-F238E27FC236}">
                <a16:creationId xmlns:a16="http://schemas.microsoft.com/office/drawing/2014/main" id="{6A6DA0EE-9A7A-7F44-A700-74C5DCD0A66F}"/>
              </a:ext>
            </a:extLst>
          </p:cNvPr>
          <p:cNvSpPr/>
          <p:nvPr/>
        </p:nvSpPr>
        <p:spPr>
          <a:xfrm>
            <a:off x="5517789" y="1962291"/>
            <a:ext cx="1569660"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747MBR</a:t>
            </a:r>
            <a:endParaRPr lang="en-US" dirty="0"/>
          </a:p>
        </p:txBody>
      </p:sp>
      <p:sp>
        <p:nvSpPr>
          <p:cNvPr id="5" name="Rectangle 4">
            <a:extLst>
              <a:ext uri="{FF2B5EF4-FFF2-40B4-BE49-F238E27FC236}">
                <a16:creationId xmlns:a16="http://schemas.microsoft.com/office/drawing/2014/main" id="{647868DB-4906-C944-AC5C-C6AEEF2B570A}"/>
              </a:ext>
            </a:extLst>
          </p:cNvPr>
          <p:cNvSpPr/>
          <p:nvPr/>
        </p:nvSpPr>
        <p:spPr>
          <a:xfrm>
            <a:off x="832173" y="2733147"/>
            <a:ext cx="1569660"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746MBR</a:t>
            </a:r>
            <a:endParaRPr lang="en-US" dirty="0"/>
          </a:p>
        </p:txBody>
      </p:sp>
      <p:sp>
        <p:nvSpPr>
          <p:cNvPr id="16" name="Dresda etoa jasom osdoma."/>
          <p:cNvSpPr/>
          <p:nvPr/>
        </p:nvSpPr>
        <p:spPr>
          <a:xfrm>
            <a:off x="870540" y="3076011"/>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$98.25  </a:t>
            </a:r>
            <a:endParaRPr sz="1800" dirty="0">
              <a:solidFill>
                <a:schemeClr val="tx1">
                  <a:lumMod val="85000"/>
                  <a:lumOff val="15000"/>
                </a:schemeClr>
              </a:solidFill>
            </a:endParaRPr>
          </a:p>
        </p:txBody>
      </p:sp>
      <p:sp>
        <p:nvSpPr>
          <p:cNvPr id="17" name="Dresda etoa jasom osdoma."/>
          <p:cNvSpPr/>
          <p:nvPr/>
        </p:nvSpPr>
        <p:spPr>
          <a:xfrm>
            <a:off x="5625342" y="2348826"/>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$21.50  </a:t>
            </a:r>
            <a:endParaRPr sz="1800" dirty="0">
              <a:solidFill>
                <a:schemeClr val="tx1">
                  <a:lumMod val="85000"/>
                  <a:lumOff val="15000"/>
                </a:schemeClr>
              </a:solidFill>
            </a:endParaRPr>
          </a:p>
        </p:txBody>
      </p:sp>
    </p:spTree>
    <p:extLst>
      <p:ext uri="{BB962C8B-B14F-4D97-AF65-F5344CB8AC3E}">
        <p14:creationId xmlns:p14="http://schemas.microsoft.com/office/powerpoint/2010/main" val="21582612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STEP </a:t>
            </a:r>
            <a:r>
              <a:rPr lang="en-US" sz="4800" dirty="0">
                <a:solidFill>
                  <a:srgbClr val="FFFFFF"/>
                </a:solidFill>
              </a:rPr>
              <a:t>8</a:t>
            </a:r>
            <a:r>
              <a:rPr lang="en-US" sz="4800" kern="1200" dirty="0">
                <a:solidFill>
                  <a:srgbClr val="FFFFFF"/>
                </a:solidFill>
                <a:latin typeface="+mj-lt"/>
                <a:ea typeface="+mj-ea"/>
                <a:cs typeface="+mj-cs"/>
              </a:rPr>
              <a:t>: </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BRONZER</a:t>
            </a:r>
          </a:p>
        </p:txBody>
      </p:sp>
      <p:sp>
        <p:nvSpPr>
          <p:cNvPr id="3" name="Text Placeholder 2"/>
          <p:cNvSpPr>
            <a:spLocks noGrp="1"/>
          </p:cNvSpPr>
          <p:nvPr>
            <p:ph type="body" idx="1"/>
          </p:nvPr>
        </p:nvSpPr>
        <p:spPr>
          <a:xfrm>
            <a:off x="674237" y="4170501"/>
            <a:ext cx="3657600" cy="1525597"/>
          </a:xfrm>
        </p:spPr>
        <p:txBody>
          <a:bodyPr vert="horz" lIns="91440" tIns="45720" rIns="91440" bIns="45720" rtlCol="0">
            <a:normAutofit fontScale="77500" lnSpcReduction="20000"/>
          </a:bodyPr>
          <a:lstStyle/>
          <a:p>
            <a:pPr marL="0" lvl="1" algn="ctr">
              <a:spcBef>
                <a:spcPts val="1000"/>
              </a:spcBef>
            </a:pPr>
            <a:r>
              <a:rPr lang="en-US" dirty="0">
                <a:solidFill>
                  <a:schemeClr val="bg1"/>
                </a:solidFill>
              </a:rPr>
              <a:t>Avoid using bronzer as a contour! Instead, use bronzer to mimic where the sun would hit your face naturally and where you tan the darkest. This will give you a sun-kissed look and add definition and warmth to your skin. Apply bronzer to the cheekbones, temples, and bridge of your nose. Buff it in for a seamless finish.</a:t>
            </a:r>
            <a:endParaRPr lang="en-US" sz="1400" kern="1200" dirty="0">
              <a:solidFill>
                <a:schemeClr val="bg1"/>
              </a:solidFill>
            </a:endParaRP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35FEBC4-6A97-B64A-882C-28BE5E3C8A71}"/>
              </a:ext>
            </a:extLst>
          </p:cNvPr>
          <p:cNvPicPr>
            <a:picLocks noChangeAspect="1"/>
          </p:cNvPicPr>
          <p:nvPr/>
        </p:nvPicPr>
        <p:blipFill>
          <a:blip r:embed="rId2"/>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17003566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31" y="3352766"/>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5980013" y="3572677"/>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5980013" y="3681323"/>
            <a:ext cx="5765800" cy="3330142"/>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endParaRPr lang="en-US" sz="1800" dirty="0">
              <a:solidFill>
                <a:schemeClr val="bg1"/>
              </a:solidFill>
            </a:endParaRPr>
          </a:p>
          <a:p>
            <a:r>
              <a:rPr lang="en-US" sz="1800" dirty="0">
                <a:solidFill>
                  <a:schemeClr val="bg1"/>
                </a:solidFill>
              </a:rPr>
              <a:t>Creates a natural, healthy glow so skin looks renewed and flawless</a:t>
            </a:r>
          </a:p>
          <a:p>
            <a:r>
              <a:rPr lang="en-US" sz="1800" dirty="0">
                <a:solidFill>
                  <a:schemeClr val="bg1"/>
                </a:solidFill>
              </a:rPr>
              <a:t>Blends well; layers exquisitely</a:t>
            </a:r>
          </a:p>
          <a:p>
            <a:r>
              <a:rPr lang="en-US" sz="1800" dirty="0">
                <a:solidFill>
                  <a:schemeClr val="bg1"/>
                </a:solidFill>
              </a:rPr>
              <a:t>Soft and luxurious texture in a satin-smooth, non-irritant formula</a:t>
            </a:r>
          </a:p>
          <a:p>
            <a:r>
              <a:rPr lang="en-US" sz="1800" dirty="0">
                <a:solidFill>
                  <a:schemeClr val="bg1"/>
                </a:solidFill>
              </a:rPr>
              <a:t>Delivers skin conditioning and antioxidant benefits</a:t>
            </a:r>
          </a:p>
          <a:p>
            <a:r>
              <a:rPr lang="en-US" sz="1800" dirty="0">
                <a:solidFill>
                  <a:schemeClr val="bg1"/>
                </a:solidFill>
              </a:rPr>
              <a:t>Works well on women of all skin types and all skin </a:t>
            </a:r>
            <a:r>
              <a:rPr lang="en-US" sz="1800" dirty="0" err="1">
                <a:solidFill>
                  <a:schemeClr val="bg1"/>
                </a:solidFill>
              </a:rPr>
              <a:t>colours</a:t>
            </a:r>
            <a:endParaRPr lang="en-US" sz="1800" dirty="0">
              <a:solidFill>
                <a:schemeClr val="bg1"/>
              </a:solidFill>
            </a:endParaRPr>
          </a:p>
          <a:p>
            <a:pPr lvl="1"/>
            <a:endParaRPr lang="en-US" sz="1600" dirty="0">
              <a:solidFill>
                <a:schemeClr val="bg1"/>
              </a:solidFill>
            </a:endParaRP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5744162" y="1082892"/>
            <a:ext cx="5765800" cy="1477328"/>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r>
              <a:rPr lang="en-US" dirty="0"/>
              <a:t>With a soft and silky feel, Motives Pressed Bronzer provides a radiant summer glow during any season or can be used to provide definition to enhance facial features. This excellent formula allows for flawless application that will benefit all skin types and </a:t>
            </a:r>
            <a:r>
              <a:rPr lang="en-US" dirty="0" err="1"/>
              <a:t>colours</a:t>
            </a:r>
            <a:r>
              <a:rPr lang="en-US" dirty="0"/>
              <a:t>.</a:t>
            </a:r>
            <a:endParaRPr lang="en-US" sz="1600" dirty="0"/>
          </a:p>
        </p:txBody>
      </p:sp>
      <p:sp>
        <p:nvSpPr>
          <p:cNvPr id="18" name="Rechteck"/>
          <p:cNvSpPr/>
          <p:nvPr/>
        </p:nvSpPr>
        <p:spPr>
          <a:xfrm>
            <a:off x="332796" y="1037373"/>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035558" y="542461"/>
            <a:ext cx="4944455" cy="989823"/>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r>
              <a:rPr lang="en-US" sz="3600" spc="720" dirty="0">
                <a:solidFill>
                  <a:srgbClr val="151314"/>
                </a:solidFill>
                <a:sym typeface="Montserrat Bold"/>
              </a:rPr>
              <a:t> </a:t>
            </a:r>
          </a:p>
          <a:p>
            <a:pPr>
              <a:lnSpc>
                <a:spcPct val="80000"/>
              </a:lnSpc>
              <a:defRPr sz="7200" spc="720">
                <a:solidFill>
                  <a:srgbClr val="151314"/>
                </a:solidFill>
                <a:latin typeface="+mj-lt"/>
                <a:ea typeface="+mj-ea"/>
                <a:cs typeface="+mj-cs"/>
                <a:sym typeface="Montserrat Bold"/>
              </a:defRPr>
            </a:pPr>
            <a:r>
              <a:rPr lang="en-US" sz="3600" spc="720" dirty="0">
                <a:solidFill>
                  <a:srgbClr val="151314"/>
                </a:solidFill>
                <a:sym typeface="Montserrat Bold"/>
              </a:rPr>
              <a:t>Pressed Bronzer</a:t>
            </a:r>
            <a:endParaRPr sz="3600" spc="720" dirty="0">
              <a:solidFill>
                <a:srgbClr val="151314"/>
              </a:solidFill>
              <a:latin typeface="Montserrat Bold"/>
              <a:ea typeface="Montserrat Bold"/>
              <a:cs typeface="Montserrat Bold"/>
              <a:sym typeface="Montserrat Bold"/>
            </a:endParaRPr>
          </a:p>
        </p:txBody>
      </p:sp>
      <p:pic>
        <p:nvPicPr>
          <p:cNvPr id="9" name="Picture 8">
            <a:extLst>
              <a:ext uri="{FF2B5EF4-FFF2-40B4-BE49-F238E27FC236}">
                <a16:creationId xmlns:a16="http://schemas.microsoft.com/office/drawing/2014/main" id="{794C333C-6F12-4248-8140-E9B5E782506F}"/>
              </a:ext>
            </a:extLst>
          </p:cNvPr>
          <p:cNvPicPr>
            <a:picLocks noChangeAspect="1"/>
          </p:cNvPicPr>
          <p:nvPr/>
        </p:nvPicPr>
        <p:blipFill>
          <a:blip r:embed="rId2"/>
          <a:stretch>
            <a:fillRect/>
          </a:stretch>
        </p:blipFill>
        <p:spPr>
          <a:xfrm>
            <a:off x="843465" y="2617872"/>
            <a:ext cx="3797997" cy="3797997"/>
          </a:xfrm>
          <a:prstGeom prst="rect">
            <a:avLst/>
          </a:prstGeom>
        </p:spPr>
      </p:pic>
      <p:sp>
        <p:nvSpPr>
          <p:cNvPr id="10" name="Rectangle 9">
            <a:extLst>
              <a:ext uri="{FF2B5EF4-FFF2-40B4-BE49-F238E27FC236}">
                <a16:creationId xmlns:a16="http://schemas.microsoft.com/office/drawing/2014/main" id="{BF30FD32-D705-A043-8AF4-87498ADCBC39}"/>
              </a:ext>
            </a:extLst>
          </p:cNvPr>
          <p:cNvSpPr/>
          <p:nvPr/>
        </p:nvSpPr>
        <p:spPr>
          <a:xfrm>
            <a:off x="1035558" y="1620541"/>
            <a:ext cx="1287532" cy="369332"/>
          </a:xfrm>
          <a:prstGeom prst="rect">
            <a:avLst/>
          </a:prstGeom>
        </p:spPr>
        <p:txBody>
          <a:bodyPr wrap="none">
            <a:spAutoFit/>
          </a:bodyPr>
          <a:lstStyle/>
          <a:p>
            <a:r>
              <a:rPr lang="en-US" dirty="0">
                <a:solidFill>
                  <a:srgbClr val="585555"/>
                </a:solidFill>
                <a:latin typeface="texgyreadventorregular"/>
              </a:rPr>
              <a:t>Code Varies</a:t>
            </a:r>
            <a:endParaRPr lang="en-US" dirty="0"/>
          </a:p>
        </p:txBody>
      </p:sp>
      <p:sp>
        <p:nvSpPr>
          <p:cNvPr id="16" name="Dresda etoa jasom osdoma."/>
          <p:cNvSpPr/>
          <p:nvPr/>
        </p:nvSpPr>
        <p:spPr>
          <a:xfrm>
            <a:off x="1039075" y="2004794"/>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$30.50  </a:t>
            </a:r>
            <a:endParaRPr sz="1800" dirty="0">
              <a:solidFill>
                <a:schemeClr val="tx1">
                  <a:lumMod val="85000"/>
                  <a:lumOff val="15000"/>
                </a:schemeClr>
              </a:solidFill>
            </a:endParaRPr>
          </a:p>
        </p:txBody>
      </p:sp>
    </p:spTree>
    <p:extLst>
      <p:ext uri="{BB962C8B-B14F-4D97-AF65-F5344CB8AC3E}">
        <p14:creationId xmlns:p14="http://schemas.microsoft.com/office/powerpoint/2010/main" val="256960243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434194B-EB56-4062-98C6-CB72F287E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022124"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3746DB1-35A8-422F-9955-4F8E75DBB0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p:cNvSpPr>
            <a:spLocks noGrp="1"/>
          </p:cNvSpPr>
          <p:nvPr>
            <p:ph type="body" idx="1"/>
          </p:nvPr>
        </p:nvSpPr>
        <p:spPr>
          <a:xfrm>
            <a:off x="5445676" y="3753492"/>
            <a:ext cx="5946202" cy="838831"/>
          </a:xfrm>
        </p:spPr>
        <p:txBody>
          <a:bodyPr vert="horz" lIns="91440" tIns="45720" rIns="91440" bIns="45720" rtlCol="0" anchor="b">
            <a:normAutofit/>
          </a:bodyPr>
          <a:lstStyle/>
          <a:p>
            <a:pPr marL="0" lvl="1" algn="r">
              <a:spcBef>
                <a:spcPts val="1000"/>
              </a:spcBef>
            </a:pPr>
            <a:r>
              <a:rPr lang="en-US" sz="1300">
                <a:solidFill>
                  <a:srgbClr val="000000"/>
                </a:solidFill>
              </a:rPr>
              <a:t>Avoid using bronzer as a contour! Instead, use bronzer to mimic where the sun would hit your face naturally and where you tan the darkest. This will give you a sun-kissed look and add definition and warmth to your skin. Apply bronzer to the cheekbones, temples, and bridge of your nose. Buff it in for a seamless finish.</a:t>
            </a:r>
          </a:p>
        </p:txBody>
      </p:sp>
      <p:sp>
        <p:nvSpPr>
          <p:cNvPr id="2" name="Title 1"/>
          <p:cNvSpPr>
            <a:spLocks noGrp="1"/>
          </p:cNvSpPr>
          <p:nvPr>
            <p:ph type="title"/>
          </p:nvPr>
        </p:nvSpPr>
        <p:spPr>
          <a:xfrm>
            <a:off x="5236940" y="4898743"/>
            <a:ext cx="5946579" cy="1514185"/>
          </a:xfrm>
        </p:spPr>
        <p:txBody>
          <a:bodyPr vert="horz" lIns="91440" tIns="45720" rIns="91440" bIns="45720" rtlCol="0" anchor="t">
            <a:normAutofit/>
          </a:bodyPr>
          <a:lstStyle/>
          <a:p>
            <a:pPr algn="r"/>
            <a:r>
              <a:rPr lang="en-US" sz="4000" dirty="0">
                <a:solidFill>
                  <a:srgbClr val="000000"/>
                </a:solidFill>
              </a:rPr>
              <a:t>ACTION ITEM</a:t>
            </a:r>
          </a:p>
        </p:txBody>
      </p:sp>
      <p:sp>
        <p:nvSpPr>
          <p:cNvPr id="19" name="Freeform 57">
            <a:extLst>
              <a:ext uri="{FF2B5EF4-FFF2-40B4-BE49-F238E27FC236}">
                <a16:creationId xmlns:a16="http://schemas.microsoft.com/office/drawing/2014/main" id="{B817D9AD-5E85-4E85-AC3E-43E24FA91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80219"/>
            <a:ext cx="4383459" cy="5287256"/>
          </a:xfrm>
          <a:custGeom>
            <a:avLst/>
            <a:gdLst>
              <a:gd name="connsiteX0" fmla="*/ 1504462 w 4383459"/>
              <a:gd name="connsiteY0" fmla="*/ 0 h 5287256"/>
              <a:gd name="connsiteX1" fmla="*/ 4383459 w 4383459"/>
              <a:gd name="connsiteY1" fmla="*/ 2878997 h 5287256"/>
              <a:gd name="connsiteX2" fmla="*/ 3114137 w 4383459"/>
              <a:gd name="connsiteY2" fmla="*/ 5266307 h 5287256"/>
              <a:gd name="connsiteX3" fmla="*/ 3079653 w 4383459"/>
              <a:gd name="connsiteY3" fmla="*/ 5287256 h 5287256"/>
              <a:gd name="connsiteX4" fmla="*/ 0 w 4383459"/>
              <a:gd name="connsiteY4" fmla="*/ 5287256 h 5287256"/>
              <a:gd name="connsiteX5" fmla="*/ 0 w 4383459"/>
              <a:gd name="connsiteY5" fmla="*/ 427769 h 5287256"/>
              <a:gd name="connsiteX6" fmla="*/ 132161 w 4383459"/>
              <a:gd name="connsiteY6" fmla="*/ 347480 h 5287256"/>
              <a:gd name="connsiteX7" fmla="*/ 1504462 w 4383459"/>
              <a:gd name="connsiteY7" fmla="*/ 0 h 52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3459" h="5287256">
                <a:moveTo>
                  <a:pt x="1504462" y="0"/>
                </a:moveTo>
                <a:cubicBezTo>
                  <a:pt x="3094488" y="0"/>
                  <a:pt x="4383459" y="1288971"/>
                  <a:pt x="4383459" y="2878997"/>
                </a:cubicBezTo>
                <a:cubicBezTo>
                  <a:pt x="4383459" y="3872763"/>
                  <a:pt x="3879955" y="4748930"/>
                  <a:pt x="3114137" y="5266307"/>
                </a:cubicBezTo>
                <a:lnTo>
                  <a:pt x="3079653" y="5287256"/>
                </a:lnTo>
                <a:lnTo>
                  <a:pt x="0" y="5287256"/>
                </a:lnTo>
                <a:lnTo>
                  <a:pt x="0" y="427769"/>
                </a:lnTo>
                <a:lnTo>
                  <a:pt x="132161" y="347480"/>
                </a:lnTo>
                <a:cubicBezTo>
                  <a:pt x="540096" y="125876"/>
                  <a:pt x="1007579" y="0"/>
                  <a:pt x="1504462"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92A49379-4A44-5244-A26D-F70BBEDC5A00}"/>
              </a:ext>
            </a:extLst>
          </p:cNvPr>
          <p:cNvPicPr>
            <a:picLocks noChangeAspect="1"/>
          </p:cNvPicPr>
          <p:nvPr/>
        </p:nvPicPr>
        <p:blipFill>
          <a:blip r:embed="rId3"/>
          <a:stretch>
            <a:fillRect/>
          </a:stretch>
        </p:blipFill>
        <p:spPr>
          <a:xfrm>
            <a:off x="586091" y="50321"/>
            <a:ext cx="2965461" cy="6817154"/>
          </a:xfrm>
          <a:prstGeom prst="rect">
            <a:avLst/>
          </a:prstGeom>
        </p:spPr>
      </p:pic>
      <p:sp>
        <p:nvSpPr>
          <p:cNvPr id="21" name="Freeform: Shape 20">
            <a:extLst>
              <a:ext uri="{FF2B5EF4-FFF2-40B4-BE49-F238E27FC236}">
                <a16:creationId xmlns:a16="http://schemas.microsoft.com/office/drawing/2014/main" id="{F0810290-E788-4DE3-B716-DBE58CC6A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2946" y="0"/>
            <a:ext cx="4185112" cy="3170097"/>
          </a:xfrm>
          <a:custGeom>
            <a:avLst/>
            <a:gdLst>
              <a:gd name="connsiteX0" fmla="*/ 301225 w 4185112"/>
              <a:gd name="connsiteY0" fmla="*/ 0 h 3170097"/>
              <a:gd name="connsiteX1" fmla="*/ 3883887 w 4185112"/>
              <a:gd name="connsiteY1" fmla="*/ 0 h 3170097"/>
              <a:gd name="connsiteX2" fmla="*/ 3932552 w 4185112"/>
              <a:gd name="connsiteY2" fmla="*/ 80105 h 3170097"/>
              <a:gd name="connsiteX3" fmla="*/ 4185112 w 4185112"/>
              <a:gd name="connsiteY3" fmla="*/ 1077541 h 3170097"/>
              <a:gd name="connsiteX4" fmla="*/ 2092556 w 4185112"/>
              <a:gd name="connsiteY4" fmla="*/ 3170097 h 3170097"/>
              <a:gd name="connsiteX5" fmla="*/ 0 w 4185112"/>
              <a:gd name="connsiteY5" fmla="*/ 1077541 h 3170097"/>
              <a:gd name="connsiteX6" fmla="*/ 252561 w 4185112"/>
              <a:gd name="connsiteY6" fmla="*/ 80105 h 317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5112" h="3170097">
                <a:moveTo>
                  <a:pt x="301225" y="0"/>
                </a:moveTo>
                <a:lnTo>
                  <a:pt x="3883887" y="0"/>
                </a:lnTo>
                <a:lnTo>
                  <a:pt x="3932552" y="80105"/>
                </a:lnTo>
                <a:cubicBezTo>
                  <a:pt x="4093621" y="376606"/>
                  <a:pt x="4185112" y="716389"/>
                  <a:pt x="4185112" y="1077541"/>
                </a:cubicBezTo>
                <a:cubicBezTo>
                  <a:pt x="4185112" y="2233228"/>
                  <a:pt x="3248243" y="3170097"/>
                  <a:pt x="2092556" y="3170097"/>
                </a:cubicBezTo>
                <a:cubicBezTo>
                  <a:pt x="936869" y="3170097"/>
                  <a:pt x="0" y="2233228"/>
                  <a:pt x="0" y="1077541"/>
                </a:cubicBezTo>
                <a:cubicBezTo>
                  <a:pt x="0" y="716389"/>
                  <a:pt x="91491" y="376606"/>
                  <a:pt x="252561" y="80105"/>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4CEF90F5-66D8-214D-9A3E-547F2BD2A2C8}"/>
              </a:ext>
            </a:extLst>
          </p:cNvPr>
          <p:cNvPicPr>
            <a:picLocks noChangeAspect="1"/>
          </p:cNvPicPr>
          <p:nvPr/>
        </p:nvPicPr>
        <p:blipFill rotWithShape="1">
          <a:blip r:embed="rId4"/>
          <a:srcRect l="23938" t="9106" r="19443"/>
          <a:stretch/>
        </p:blipFill>
        <p:spPr>
          <a:xfrm>
            <a:off x="6151984" y="228600"/>
            <a:ext cx="1287471" cy="2066859"/>
          </a:xfrm>
          <a:prstGeom prst="rect">
            <a:avLst/>
          </a:prstGeom>
        </p:spPr>
      </p:pic>
    </p:spTree>
    <p:extLst>
      <p:ext uri="{BB962C8B-B14F-4D97-AF65-F5344CB8AC3E}">
        <p14:creationId xmlns:p14="http://schemas.microsoft.com/office/powerpoint/2010/main" val="3194984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rotWithShape="1">
          <a:blip r:embed="rId2">
            <a:alphaModFix amt="50000"/>
            <a:extLst>
              <a:ext uri="{28A0092B-C50C-407E-A947-70E740481C1C}">
                <a14:useLocalDpi xmlns:a14="http://schemas.microsoft.com/office/drawing/2010/main" val="0"/>
              </a:ext>
            </a:extLst>
          </a:blip>
          <a:srcRect t="7813" b="7813"/>
          <a:stretch/>
        </p:blipFill>
        <p:spPr>
          <a:xfrm>
            <a:off x="0" y="0"/>
            <a:ext cx="12192000" cy="6858001"/>
          </a:xfrm>
          <a:gradFill>
            <a:gsLst>
              <a:gs pos="0">
                <a:srgbClr val="231C34"/>
              </a:gs>
              <a:gs pos="100000">
                <a:srgbClr val="231C34">
                  <a:alpha val="68000"/>
                </a:srgbClr>
              </a:gs>
            </a:gsLst>
            <a:lin ang="16200000" scaled="0"/>
          </a:gradFill>
        </p:spPr>
      </p:pic>
      <p:sp>
        <p:nvSpPr>
          <p:cNvPr id="5" name="NORS"/>
          <p:cNvSpPr/>
          <p:nvPr/>
        </p:nvSpPr>
        <p:spPr>
          <a:xfrm>
            <a:off x="346433" y="4991150"/>
            <a:ext cx="6432332" cy="647550"/>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80000"/>
              </a:lnSpc>
              <a:defRPr sz="7200" spc="720">
                <a:solidFill>
                  <a:srgbClr val="151314"/>
                </a:solidFill>
                <a:latin typeface="+mj-lt"/>
                <a:ea typeface="+mj-ea"/>
                <a:cs typeface="+mj-cs"/>
                <a:sym typeface="Montserrat Bold"/>
              </a:defRPr>
            </a:lvl1pPr>
          </a:lstStyle>
          <a:p>
            <a:pPr defTabSz="412740" hangingPunct="0"/>
            <a:r>
              <a:rPr lang="en-US" sz="4400" b="1" kern="0" dirty="0">
                <a:solidFill>
                  <a:srgbClr val="FFFFFF"/>
                </a:solidFill>
              </a:rPr>
              <a:t>ALL ABOUT EYES </a:t>
            </a:r>
            <a:endParaRPr sz="4400" b="1" kern="0" dirty="0">
              <a:solidFill>
                <a:srgbClr val="FFFFFF"/>
              </a:solidFill>
            </a:endParaRPr>
          </a:p>
        </p:txBody>
      </p:sp>
      <p:pic>
        <p:nvPicPr>
          <p:cNvPr id="7" name="image2.tif" descr="image2.tif"/>
          <p:cNvPicPr>
            <a:picLocks noChangeAspect="1"/>
          </p:cNvPicPr>
          <p:nvPr/>
        </p:nvPicPr>
        <p:blipFill>
          <a:blip r:embed="rId3">
            <a:extLst/>
          </a:blip>
          <a:stretch>
            <a:fillRect/>
          </a:stretch>
        </p:blipFill>
        <p:spPr>
          <a:xfrm>
            <a:off x="7768796" y="5016614"/>
            <a:ext cx="3086740" cy="622086"/>
          </a:xfrm>
          <a:prstGeom prst="rect">
            <a:avLst/>
          </a:prstGeom>
          <a:ln w="12700">
            <a:miter lim="400000"/>
          </a:ln>
        </p:spPr>
      </p:pic>
    </p:spTree>
    <p:extLst>
      <p:ext uri="{BB962C8B-B14F-4D97-AF65-F5344CB8AC3E}">
        <p14:creationId xmlns:p14="http://schemas.microsoft.com/office/powerpoint/2010/main" val="209610792"/>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STEP </a:t>
            </a:r>
            <a:r>
              <a:rPr lang="en-US" sz="4800" dirty="0">
                <a:solidFill>
                  <a:srgbClr val="FFFFFF"/>
                </a:solidFill>
              </a:rPr>
              <a:t>9</a:t>
            </a:r>
            <a:r>
              <a:rPr lang="en-US" sz="4800" kern="1200" dirty="0">
                <a:solidFill>
                  <a:srgbClr val="FFFFFF"/>
                </a:solidFill>
                <a:latin typeface="+mj-lt"/>
                <a:ea typeface="+mj-ea"/>
                <a:cs typeface="+mj-cs"/>
              </a:rPr>
              <a:t>: </a:t>
            </a:r>
            <a:br>
              <a:rPr lang="en-US" sz="4800" kern="1200" dirty="0">
                <a:solidFill>
                  <a:srgbClr val="FFFFFF"/>
                </a:solidFill>
                <a:latin typeface="+mj-lt"/>
                <a:ea typeface="+mj-ea"/>
                <a:cs typeface="+mj-cs"/>
              </a:rPr>
            </a:br>
            <a:r>
              <a:rPr lang="en-US" sz="4800" dirty="0">
                <a:solidFill>
                  <a:srgbClr val="FFFFFF"/>
                </a:solidFill>
              </a:rPr>
              <a:t>SETTING SPRAY</a:t>
            </a:r>
            <a:endParaRPr lang="en-US" sz="4800" kern="1200" dirty="0">
              <a:solidFill>
                <a:srgbClr val="FFFFFF"/>
              </a:solidFill>
              <a:latin typeface="+mj-lt"/>
              <a:ea typeface="+mj-ea"/>
              <a:cs typeface="+mj-cs"/>
            </a:endParaRPr>
          </a:p>
        </p:txBody>
      </p:sp>
      <p:sp>
        <p:nvSpPr>
          <p:cNvPr id="3" name="Text Placeholder 2"/>
          <p:cNvSpPr>
            <a:spLocks noGrp="1"/>
          </p:cNvSpPr>
          <p:nvPr>
            <p:ph type="body" idx="1"/>
          </p:nvPr>
        </p:nvSpPr>
        <p:spPr>
          <a:xfrm>
            <a:off x="674237" y="4170501"/>
            <a:ext cx="3657600" cy="1525597"/>
          </a:xfrm>
        </p:spPr>
        <p:txBody>
          <a:bodyPr vert="horz" lIns="91440" tIns="45720" rIns="91440" bIns="45720" rtlCol="0">
            <a:noAutofit/>
          </a:bodyPr>
          <a:lstStyle/>
          <a:p>
            <a:pPr lvl="1"/>
            <a:r>
              <a:rPr lang="en-US" sz="1400" dirty="0">
                <a:solidFill>
                  <a:schemeClr val="bg1"/>
                </a:solidFill>
              </a:rPr>
              <a:t>A makeup setting spray is quite similar to a primer, except they are applied </a:t>
            </a:r>
            <a:r>
              <a:rPr lang="en-US" sz="1400" i="1" dirty="0">
                <a:solidFill>
                  <a:schemeClr val="bg1"/>
                </a:solidFill>
              </a:rPr>
              <a:t>after</a:t>
            </a:r>
            <a:r>
              <a:rPr lang="en-US" sz="1400" dirty="0">
                <a:solidFill>
                  <a:schemeClr val="bg1"/>
                </a:solidFill>
              </a:rPr>
              <a:t> your makeup. Think of them like the topcoat to your makeup.  Makeup setting sprays are also transparent and don’t change the </a:t>
            </a:r>
            <a:r>
              <a:rPr lang="en-US" sz="1400" dirty="0" err="1">
                <a:solidFill>
                  <a:schemeClr val="bg1"/>
                </a:solidFill>
              </a:rPr>
              <a:t>colour</a:t>
            </a:r>
            <a:r>
              <a:rPr lang="en-US" sz="1400" dirty="0">
                <a:solidFill>
                  <a:schemeClr val="bg1"/>
                </a:solidFill>
              </a:rPr>
              <a:t> or texture of your makeup.</a:t>
            </a:r>
          </a:p>
          <a:p>
            <a:pPr lvl="2"/>
            <a:r>
              <a:rPr lang="en-US" sz="1400" dirty="0">
                <a:solidFill>
                  <a:schemeClr val="bg1"/>
                </a:solidFill>
              </a:rPr>
              <a:t>Keeps your makeup in place</a:t>
            </a:r>
          </a:p>
          <a:p>
            <a:pPr lvl="2"/>
            <a:r>
              <a:rPr lang="en-US" sz="1400" dirty="0">
                <a:solidFill>
                  <a:schemeClr val="bg1"/>
                </a:solidFill>
              </a:rPr>
              <a:t>Helps prevent makeup meltdown</a:t>
            </a:r>
            <a:endParaRPr lang="en-US" sz="1400" kern="1200" dirty="0">
              <a:solidFill>
                <a:schemeClr val="bg1"/>
              </a:solidFill>
            </a:endParaRP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A879FAF-AB3A-E442-8E5D-5E63D1D03934}"/>
              </a:ext>
            </a:extLst>
          </p:cNvPr>
          <p:cNvPicPr>
            <a:picLocks noChangeAspect="1"/>
          </p:cNvPicPr>
          <p:nvPr/>
        </p:nvPicPr>
        <p:blipFill>
          <a:blip r:embed="rId2"/>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36196807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31" y="3352766"/>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5980013" y="3572677"/>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5980013" y="4561564"/>
            <a:ext cx="5765800" cy="1569660"/>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r>
              <a:rPr lang="en-US" sz="1600" dirty="0">
                <a:solidFill>
                  <a:schemeClr val="bg1"/>
                </a:solidFill>
              </a:rPr>
              <a:t>Helps reduce makeup slippage into pores, lines, wrinkles or scars</a:t>
            </a:r>
          </a:p>
          <a:p>
            <a:pPr lvl="1"/>
            <a:r>
              <a:rPr lang="en-US" sz="1600" dirty="0">
                <a:solidFill>
                  <a:schemeClr val="bg1"/>
                </a:solidFill>
              </a:rPr>
              <a:t>Keeps makeup looking flawless day and night</a:t>
            </a:r>
          </a:p>
          <a:p>
            <a:pPr lvl="1"/>
            <a:r>
              <a:rPr lang="en-US" sz="1600" dirty="0">
                <a:solidFill>
                  <a:schemeClr val="bg1"/>
                </a:solidFill>
              </a:rPr>
              <a:t>Fewer required touchups throughout the day</a:t>
            </a:r>
          </a:p>
          <a:p>
            <a:pPr lvl="1"/>
            <a:r>
              <a:rPr lang="en-US" sz="1600" dirty="0">
                <a:solidFill>
                  <a:schemeClr val="bg1"/>
                </a:solidFill>
              </a:rPr>
              <a:t>Saves up to 50% of makeup usage</a:t>
            </a:r>
          </a:p>
          <a:p>
            <a:pPr lvl="1"/>
            <a:endParaRPr lang="en-US" sz="1600" dirty="0">
              <a:solidFill>
                <a:schemeClr val="bg1"/>
              </a:solidFill>
            </a:endParaRP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5744162" y="1221392"/>
            <a:ext cx="5765800" cy="1200329"/>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r>
              <a:rPr lang="en-US" dirty="0">
                <a:latin typeface="Century Gothic" panose="020B0502020202020204" pitchFamily="34" charset="0"/>
              </a:rPr>
              <a:t>A setting spray that mists on to keep makeup from smudging or settling into fine lines. Keep your makeup looking vibrant all day with skin that has a glowing, dewy, youthful complexion.</a:t>
            </a:r>
            <a:endParaRPr lang="en-US" dirty="0">
              <a:effectLst>
                <a:outerShdw blurRad="38100" dist="38100" dir="2700000" algn="tl">
                  <a:srgbClr val="000000">
                    <a:alpha val="43137"/>
                  </a:srgbClr>
                </a:outerShdw>
              </a:effectLst>
              <a:latin typeface="Century Gothic" panose="020B0502020202020204" pitchFamily="34" charset="0"/>
            </a:endParaRPr>
          </a:p>
        </p:txBody>
      </p:sp>
      <p:sp>
        <p:nvSpPr>
          <p:cNvPr id="18" name="Rechteck"/>
          <p:cNvSpPr/>
          <p:nvPr/>
        </p:nvSpPr>
        <p:spPr>
          <a:xfrm>
            <a:off x="332796" y="1037373"/>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035558" y="391416"/>
            <a:ext cx="4944455" cy="1876219"/>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r>
              <a:rPr lang="en-US" sz="3600" spc="720" dirty="0">
                <a:solidFill>
                  <a:srgbClr val="151314"/>
                </a:solidFill>
                <a:sym typeface="Montserrat Bold"/>
              </a:rPr>
              <a:t> </a:t>
            </a:r>
          </a:p>
          <a:p>
            <a:pPr>
              <a:lnSpc>
                <a:spcPct val="80000"/>
              </a:lnSpc>
              <a:defRPr sz="7200" spc="720">
                <a:solidFill>
                  <a:srgbClr val="151314"/>
                </a:solidFill>
                <a:latin typeface="+mj-lt"/>
                <a:ea typeface="+mj-ea"/>
                <a:cs typeface="+mj-cs"/>
                <a:sym typeface="Montserrat Bold"/>
              </a:defRPr>
            </a:pPr>
            <a:r>
              <a:rPr lang="en-US" sz="3600" spc="720" dirty="0">
                <a:solidFill>
                  <a:srgbClr val="151314"/>
                </a:solidFill>
                <a:sym typeface="Montserrat Bold"/>
              </a:rPr>
              <a:t>10 Years Younger Makeup Setting Spray</a:t>
            </a:r>
            <a:endParaRPr sz="3600" spc="720" dirty="0">
              <a:solidFill>
                <a:srgbClr val="151314"/>
              </a:solidFill>
              <a:latin typeface="Montserrat Bold"/>
              <a:ea typeface="Montserrat Bold"/>
              <a:cs typeface="Montserrat Bold"/>
              <a:sym typeface="Montserrat Bold"/>
            </a:endParaRPr>
          </a:p>
        </p:txBody>
      </p:sp>
      <p:sp>
        <p:nvSpPr>
          <p:cNvPr id="3" name="Rectangle 2">
            <a:extLst>
              <a:ext uri="{FF2B5EF4-FFF2-40B4-BE49-F238E27FC236}">
                <a16:creationId xmlns:a16="http://schemas.microsoft.com/office/drawing/2014/main" id="{59EE65D1-CA88-8E4F-8472-AE3EC85D1000}"/>
              </a:ext>
            </a:extLst>
          </p:cNvPr>
          <p:cNvSpPr/>
          <p:nvPr/>
        </p:nvSpPr>
        <p:spPr>
          <a:xfrm>
            <a:off x="1035558" y="2378063"/>
            <a:ext cx="1479892"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7301FS</a:t>
            </a:r>
            <a:endParaRPr lang="en-US" dirty="0"/>
          </a:p>
        </p:txBody>
      </p:sp>
      <p:pic>
        <p:nvPicPr>
          <p:cNvPr id="10" name="image77.png"/>
          <p:cNvPicPr>
            <a:picLocks noChangeAspect="1"/>
          </p:cNvPicPr>
          <p:nvPr/>
        </p:nvPicPr>
        <p:blipFill rotWithShape="1">
          <a:blip r:embed="rId2" cstate="print">
            <a:extLst>
              <a:ext uri="{28A0092B-C50C-407E-A947-70E740481C1C}">
                <a14:useLocalDpi xmlns:a14="http://schemas.microsoft.com/office/drawing/2010/main" val="0"/>
              </a:ext>
            </a:extLst>
          </a:blip>
          <a:srcRect l="32031" t="26299" r="54498" b="39998"/>
          <a:stretch/>
        </p:blipFill>
        <p:spPr>
          <a:xfrm>
            <a:off x="2402469" y="2267635"/>
            <a:ext cx="1409612" cy="4590365"/>
          </a:xfrm>
          <a:prstGeom prst="rect">
            <a:avLst/>
          </a:prstGeom>
          <a:ln w="12700">
            <a:miter lim="400000"/>
          </a:ln>
        </p:spPr>
      </p:pic>
      <p:sp>
        <p:nvSpPr>
          <p:cNvPr id="16" name="Dresda etoa jasom osdoma."/>
          <p:cNvSpPr/>
          <p:nvPr/>
        </p:nvSpPr>
        <p:spPr>
          <a:xfrm>
            <a:off x="1039075" y="2747395"/>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$39.95  </a:t>
            </a:r>
            <a:endParaRPr sz="1800" dirty="0">
              <a:solidFill>
                <a:schemeClr val="tx1">
                  <a:lumMod val="85000"/>
                  <a:lumOff val="15000"/>
                </a:schemeClr>
              </a:solidFill>
            </a:endParaRPr>
          </a:p>
        </p:txBody>
      </p:sp>
    </p:spTree>
    <p:extLst>
      <p:ext uri="{BB962C8B-B14F-4D97-AF65-F5344CB8AC3E}">
        <p14:creationId xmlns:p14="http://schemas.microsoft.com/office/powerpoint/2010/main" val="1404898895"/>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31" y="3352766"/>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5980013" y="3572677"/>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5533831" y="3992549"/>
            <a:ext cx="5765800" cy="2831544"/>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r>
              <a:rPr lang="en-US" dirty="0">
                <a:solidFill>
                  <a:schemeClr val="bg1"/>
                </a:solidFill>
              </a:rPr>
              <a:t>Helps control surface shine and absorb excess oil</a:t>
            </a:r>
          </a:p>
          <a:p>
            <a:pPr lvl="1"/>
            <a:r>
              <a:rPr lang="en-US" dirty="0">
                <a:solidFill>
                  <a:schemeClr val="bg1"/>
                </a:solidFill>
              </a:rPr>
              <a:t>Fewer required "touch-ups" throughout the day</a:t>
            </a:r>
          </a:p>
          <a:p>
            <a:pPr lvl="1"/>
            <a:r>
              <a:rPr lang="en-US" dirty="0">
                <a:solidFill>
                  <a:schemeClr val="bg1"/>
                </a:solidFill>
              </a:rPr>
              <a:t>Helps reduce appearance of makeup smudging or creasing</a:t>
            </a:r>
          </a:p>
          <a:p>
            <a:pPr lvl="1"/>
            <a:r>
              <a:rPr lang="en-US" dirty="0">
                <a:solidFill>
                  <a:schemeClr val="bg1"/>
                </a:solidFill>
              </a:rPr>
              <a:t>Surface cooling technology holds temperature to avoid melting or sliding</a:t>
            </a:r>
          </a:p>
          <a:p>
            <a:pPr lvl="1"/>
            <a:r>
              <a:rPr lang="en-US" dirty="0">
                <a:solidFill>
                  <a:schemeClr val="bg1"/>
                </a:solidFill>
              </a:rPr>
              <a:t>Works with all types of makeup</a:t>
            </a:r>
          </a:p>
          <a:p>
            <a:pPr lvl="1"/>
            <a:r>
              <a:rPr lang="en-US" dirty="0">
                <a:solidFill>
                  <a:schemeClr val="bg1"/>
                </a:solidFill>
              </a:rPr>
              <a:t>Works great with 10 Years Younger Makeup Setting Spray</a:t>
            </a:r>
          </a:p>
          <a:p>
            <a:pPr lvl="1"/>
            <a:endParaRPr lang="en-US" sz="1600" dirty="0">
              <a:solidFill>
                <a:schemeClr val="bg1"/>
              </a:solidFill>
            </a:endParaRP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5744162" y="1082892"/>
            <a:ext cx="5765800" cy="1477328"/>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r>
              <a:rPr lang="en-US" dirty="0">
                <a:latin typeface="Century Gothic" panose="020B0502020202020204" pitchFamily="34" charset="0"/>
              </a:rPr>
              <a:t>A setting spray that mists on weightlessly to control oil, deflect surface shine and keep skin looking beautifully matte. Oily skin has met its match! Keep your skin looking smooth — but never shiny — with this spray.</a:t>
            </a:r>
            <a:endParaRPr lang="en-US" dirty="0">
              <a:effectLst>
                <a:outerShdw blurRad="38100" dist="38100" dir="2700000" algn="tl">
                  <a:srgbClr val="000000">
                    <a:alpha val="43137"/>
                  </a:srgbClr>
                </a:outerShdw>
              </a:effectLst>
              <a:latin typeface="Century Gothic" panose="020B0502020202020204" pitchFamily="34" charset="0"/>
            </a:endParaRPr>
          </a:p>
        </p:txBody>
      </p:sp>
      <p:sp>
        <p:nvSpPr>
          <p:cNvPr id="18" name="Rechteck"/>
          <p:cNvSpPr/>
          <p:nvPr/>
        </p:nvSpPr>
        <p:spPr>
          <a:xfrm>
            <a:off x="332796" y="1037373"/>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035558" y="349492"/>
            <a:ext cx="4944455" cy="1876219"/>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r>
              <a:rPr lang="en-US" sz="3600" spc="720" dirty="0">
                <a:solidFill>
                  <a:srgbClr val="151314"/>
                </a:solidFill>
                <a:sym typeface="Montserrat Bold"/>
              </a:rPr>
              <a:t> </a:t>
            </a:r>
          </a:p>
          <a:p>
            <a:pPr>
              <a:lnSpc>
                <a:spcPct val="80000"/>
              </a:lnSpc>
              <a:defRPr sz="7200" spc="720">
                <a:solidFill>
                  <a:srgbClr val="151314"/>
                </a:solidFill>
                <a:latin typeface="+mj-lt"/>
                <a:ea typeface="+mj-ea"/>
                <a:cs typeface="+mj-cs"/>
                <a:sym typeface="Montserrat Bold"/>
              </a:defRPr>
            </a:pPr>
            <a:r>
              <a:rPr lang="en-US" sz="3600" spc="720" dirty="0">
                <a:solidFill>
                  <a:srgbClr val="151314"/>
                </a:solidFill>
                <a:sym typeface="Montserrat Bold"/>
              </a:rPr>
              <a:t>No More Shine Makeup Setting Spray</a:t>
            </a:r>
            <a:endParaRPr sz="3600" spc="720" dirty="0">
              <a:solidFill>
                <a:srgbClr val="151314"/>
              </a:solidFill>
              <a:latin typeface="Montserrat Bold"/>
              <a:ea typeface="Montserrat Bold"/>
              <a:cs typeface="Montserrat Bold"/>
              <a:sym typeface="Montserrat Bold"/>
            </a:endParaRPr>
          </a:p>
        </p:txBody>
      </p:sp>
      <p:sp>
        <p:nvSpPr>
          <p:cNvPr id="2" name="Rectangle 1">
            <a:extLst>
              <a:ext uri="{FF2B5EF4-FFF2-40B4-BE49-F238E27FC236}">
                <a16:creationId xmlns:a16="http://schemas.microsoft.com/office/drawing/2014/main" id="{447C179E-27E5-4F49-AF7D-C6C97CBCE06A}"/>
              </a:ext>
            </a:extLst>
          </p:cNvPr>
          <p:cNvSpPr/>
          <p:nvPr/>
        </p:nvSpPr>
        <p:spPr>
          <a:xfrm>
            <a:off x="939990" y="2264710"/>
            <a:ext cx="1685077"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7302MAS</a:t>
            </a:r>
            <a:endParaRPr lang="en-US" dirty="0"/>
          </a:p>
        </p:txBody>
      </p:sp>
      <p:sp>
        <p:nvSpPr>
          <p:cNvPr id="10" name="Dresda etoa jasom osdoma."/>
          <p:cNvSpPr/>
          <p:nvPr/>
        </p:nvSpPr>
        <p:spPr>
          <a:xfrm>
            <a:off x="939990" y="2618447"/>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$39.95  </a:t>
            </a:r>
            <a:endParaRPr sz="1800" dirty="0">
              <a:solidFill>
                <a:schemeClr val="tx1">
                  <a:lumMod val="85000"/>
                  <a:lumOff val="15000"/>
                </a:schemeClr>
              </a:solidFill>
            </a:endParaRPr>
          </a:p>
        </p:txBody>
      </p:sp>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488" t="17828" r="47197" b="36408"/>
          <a:stretch/>
        </p:blipFill>
        <p:spPr bwMode="auto">
          <a:xfrm>
            <a:off x="2516355" y="2673040"/>
            <a:ext cx="1504549" cy="3752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4357841"/>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A32585-5B5A-FC43-AC9D-92C8C1833CD3}"/>
              </a:ext>
            </a:extLst>
          </p:cNvPr>
          <p:cNvPicPr>
            <a:picLocks noChangeAspect="1"/>
          </p:cNvPicPr>
          <p:nvPr/>
        </p:nvPicPr>
        <p:blipFill rotWithShape="1">
          <a:blip r:embed="rId2">
            <a:alphaModFix amt="50000"/>
          </a:blip>
          <a:srcRect t="16210" b="16210"/>
          <a:stretch/>
        </p:blipFill>
        <p:spPr>
          <a:xfrm>
            <a:off x="0" y="-1"/>
            <a:ext cx="12191999" cy="6858001"/>
          </a:xfrm>
          <a:prstGeom prst="rect">
            <a:avLst/>
          </a:prstGeom>
        </p:spPr>
      </p:pic>
      <p:pic>
        <p:nvPicPr>
          <p:cNvPr id="15" name="image2.tif" descr="image2.tif">
            <a:extLst>
              <a:ext uri="{FF2B5EF4-FFF2-40B4-BE49-F238E27FC236}">
                <a16:creationId xmlns:a16="http://schemas.microsoft.com/office/drawing/2014/main" id="{33BC8CD5-3510-9846-A684-5538BC7DB520}"/>
              </a:ext>
            </a:extLst>
          </p:cNvPr>
          <p:cNvPicPr>
            <a:picLocks noChangeAspect="1"/>
          </p:cNvPicPr>
          <p:nvPr/>
        </p:nvPicPr>
        <p:blipFill>
          <a:blip r:embed="rId3">
            <a:extLst/>
          </a:blip>
          <a:stretch>
            <a:fillRect/>
          </a:stretch>
        </p:blipFill>
        <p:spPr>
          <a:xfrm>
            <a:off x="7768796" y="5327657"/>
            <a:ext cx="3086740" cy="622086"/>
          </a:xfrm>
          <a:prstGeom prst="rect">
            <a:avLst/>
          </a:prstGeom>
          <a:ln w="12700">
            <a:miter lim="400000"/>
          </a:ln>
        </p:spPr>
      </p:pic>
      <p:sp>
        <p:nvSpPr>
          <p:cNvPr id="13" name="Title 12">
            <a:extLst>
              <a:ext uri="{FF2B5EF4-FFF2-40B4-BE49-F238E27FC236}">
                <a16:creationId xmlns:a16="http://schemas.microsoft.com/office/drawing/2014/main" id="{EA574EA7-7880-C844-BAE0-98BDBEE1D117}"/>
              </a:ext>
            </a:extLst>
          </p:cNvPr>
          <p:cNvSpPr>
            <a:spLocks noGrp="1"/>
          </p:cNvSpPr>
          <p:nvPr>
            <p:ph type="title"/>
          </p:nvPr>
        </p:nvSpPr>
        <p:spPr>
          <a:xfrm>
            <a:off x="567155" y="2993031"/>
            <a:ext cx="10515600" cy="2852737"/>
          </a:xfrm>
        </p:spPr>
        <p:txBody>
          <a:bodyPr/>
          <a:lstStyle/>
          <a:p>
            <a:r>
              <a:rPr lang="en-US" dirty="0"/>
              <a:t>THE PERFECT POUT</a:t>
            </a:r>
          </a:p>
        </p:txBody>
      </p:sp>
    </p:spTree>
    <p:extLst>
      <p:ext uri="{BB962C8B-B14F-4D97-AF65-F5344CB8AC3E}">
        <p14:creationId xmlns:p14="http://schemas.microsoft.com/office/powerpoint/2010/main" val="31040528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20"/>
          </p:nvPr>
        </p:nvPicPr>
        <p:blipFill rotWithShape="1">
          <a:blip r:embed="rId2">
            <a:alphaModFix amt="50000"/>
            <a:extLst>
              <a:ext uri="{28A0092B-C50C-407E-A947-70E740481C1C}">
                <a14:useLocalDpi xmlns:a14="http://schemas.microsoft.com/office/drawing/2010/main" val="0"/>
              </a:ext>
            </a:extLst>
          </a:blip>
          <a:srcRect t="3887" b="11797"/>
          <a:stretch/>
        </p:blipFill>
        <p:spPr>
          <a:gradFill>
            <a:gsLst>
              <a:gs pos="0">
                <a:srgbClr val="231C34"/>
              </a:gs>
              <a:gs pos="100000">
                <a:srgbClr val="231C34">
                  <a:alpha val="68000"/>
                </a:srgbClr>
              </a:gs>
            </a:gsLst>
            <a:lin ang="16200000" scaled="0"/>
          </a:gradFill>
        </p:spPr>
      </p:pic>
      <p:sp>
        <p:nvSpPr>
          <p:cNvPr id="5" name="BREAK SECTION"/>
          <p:cNvSpPr/>
          <p:nvPr/>
        </p:nvSpPr>
        <p:spPr>
          <a:xfrm>
            <a:off x="1549400" y="4651663"/>
            <a:ext cx="9093199" cy="535531"/>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nchor="ctr">
            <a:spAutoFit/>
          </a:bodyPr>
          <a:lstStyle>
            <a:lvl1pPr>
              <a:lnSpc>
                <a:spcPct val="80000"/>
              </a:lnSpc>
              <a:defRPr sz="7200" spc="720">
                <a:solidFill>
                  <a:srgbClr val="151314"/>
                </a:solidFill>
                <a:latin typeface="+mj-lt"/>
                <a:ea typeface="+mj-ea"/>
                <a:cs typeface="+mj-cs"/>
                <a:sym typeface="Montserrat Bold"/>
              </a:defRPr>
            </a:lvl1pPr>
          </a:lstStyle>
          <a:p>
            <a:pPr algn="ctr"/>
            <a:r>
              <a:rPr lang="en-US" sz="3600" dirty="0">
                <a:solidFill>
                  <a:schemeClr val="bg1"/>
                </a:solidFill>
              </a:rPr>
              <a:t>EXFOLIATE, TREAT &amp; PRIME</a:t>
            </a:r>
            <a:endParaRPr sz="3600" dirty="0">
              <a:solidFill>
                <a:schemeClr val="bg1"/>
              </a:solidFill>
            </a:endParaRPr>
          </a:p>
        </p:txBody>
      </p:sp>
      <p:sp>
        <p:nvSpPr>
          <p:cNvPr id="6" name="Uno etoa jaom froan for modern…"/>
          <p:cNvSpPr/>
          <p:nvPr/>
        </p:nvSpPr>
        <p:spPr>
          <a:xfrm>
            <a:off x="2137490" y="5364334"/>
            <a:ext cx="7917015" cy="1015663"/>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nchor="ctr">
            <a:spAutoFit/>
          </a:bodyPr>
          <a:lstStyle/>
          <a:p>
            <a:pPr algn="ctr"/>
            <a:r>
              <a:rPr lang="en-US" sz="2000" dirty="0">
                <a:solidFill>
                  <a:schemeClr val="bg1"/>
                </a:solidFill>
                <a:latin typeface="Montserrat Light" charset="0"/>
                <a:ea typeface="Montserrat Light" charset="0"/>
                <a:cs typeface="Montserrat Light" charset="0"/>
              </a:rPr>
              <a:t>Prep your pout for a lip look, while hydrating and nourishing. Taking the time to do these steps will result in longer wear and a more flawless application.</a:t>
            </a:r>
          </a:p>
        </p:txBody>
      </p:sp>
    </p:spTree>
    <p:extLst>
      <p:ext uri="{BB962C8B-B14F-4D97-AF65-F5344CB8AC3E}">
        <p14:creationId xmlns:p14="http://schemas.microsoft.com/office/powerpoint/2010/main" val="2233447136"/>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29" y="3429000"/>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6429319" y="4089012"/>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6429319" y="4705521"/>
            <a:ext cx="5765800" cy="1421928"/>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800" dirty="0">
                <a:solidFill>
                  <a:schemeClr val="bg1"/>
                </a:solidFill>
              </a:rPr>
              <a:t>Exfoliates to buff away rough, dry flakes</a:t>
            </a:r>
          </a:p>
          <a:p>
            <a:r>
              <a:rPr lang="en-US" sz="1800" dirty="0">
                <a:solidFill>
                  <a:schemeClr val="bg1"/>
                </a:solidFill>
              </a:rPr>
              <a:t>Sugar crystals exfoliate lips for a softer feel</a:t>
            </a:r>
          </a:p>
          <a:p>
            <a:r>
              <a:rPr lang="en-US" sz="1800" dirty="0">
                <a:solidFill>
                  <a:schemeClr val="bg1"/>
                </a:solidFill>
              </a:rPr>
              <a:t>Creates a smooth base for Motives lip </a:t>
            </a:r>
            <a:r>
              <a:rPr lang="en-US" sz="1800" dirty="0" err="1">
                <a:solidFill>
                  <a:schemeClr val="bg1"/>
                </a:solidFill>
              </a:rPr>
              <a:t>colour</a:t>
            </a:r>
            <a:endParaRPr lang="en-US" sz="1800" dirty="0">
              <a:solidFill>
                <a:schemeClr val="bg1"/>
              </a:solidFill>
            </a:endParaRPr>
          </a:p>
          <a:p>
            <a:r>
              <a:rPr lang="en-US" sz="1800" dirty="0">
                <a:solidFill>
                  <a:schemeClr val="bg1"/>
                </a:solidFill>
              </a:rPr>
              <a:t>Gentle enough for daily use</a:t>
            </a: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6858000" y="484140"/>
            <a:ext cx="4699001" cy="2308324"/>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2000" dirty="0"/>
              <a:t>A gentle yet effective scrub that will help your lips reach their full pout potential. This nourishing formula </a:t>
            </a:r>
            <a:r>
              <a:rPr lang="en-US" sz="2000" dirty="0" err="1"/>
              <a:t>utilises</a:t>
            </a:r>
            <a:r>
              <a:rPr lang="en-US" sz="2000" dirty="0"/>
              <a:t> sugar to buff away dry skin to reveal supple, smooth lips that are prepped for an infusion of flawless </a:t>
            </a:r>
            <a:r>
              <a:rPr lang="en-US" sz="2000" dirty="0" err="1"/>
              <a:t>colour</a:t>
            </a:r>
            <a:r>
              <a:rPr lang="en-US" sz="2000" dirty="0"/>
              <a:t>.</a:t>
            </a:r>
            <a:endParaRPr lang="en-US" sz="1100" dirty="0"/>
          </a:p>
        </p:txBody>
      </p:sp>
      <p:sp>
        <p:nvSpPr>
          <p:cNvPr id="18" name="Rechteck"/>
          <p:cNvSpPr/>
          <p:nvPr/>
        </p:nvSpPr>
        <p:spPr>
          <a:xfrm>
            <a:off x="645617" y="952500"/>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261977" y="888796"/>
            <a:ext cx="3179928" cy="538802"/>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endParaRPr sz="3600" spc="720" dirty="0">
              <a:solidFill>
                <a:srgbClr val="151314"/>
              </a:solidFill>
              <a:latin typeface="Montserrat Bold"/>
              <a:ea typeface="Montserrat Bold"/>
              <a:cs typeface="Montserrat Bold"/>
              <a:sym typeface="Montserrat Bold"/>
            </a:endParaRPr>
          </a:p>
        </p:txBody>
      </p:sp>
      <p:sp>
        <p:nvSpPr>
          <p:cNvPr id="19" name="MODERN…"/>
          <p:cNvSpPr/>
          <p:nvPr/>
        </p:nvSpPr>
        <p:spPr>
          <a:xfrm>
            <a:off x="1269999" y="1361768"/>
            <a:ext cx="3991811" cy="989823"/>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MUAH Vanilla Lip Scrub</a:t>
            </a:r>
            <a:endParaRPr sz="3600" spc="720" dirty="0">
              <a:solidFill>
                <a:srgbClr val="151314"/>
              </a:solidFill>
              <a:latin typeface="Montserrat Bold"/>
              <a:ea typeface="Montserrat Bold"/>
              <a:cs typeface="Montserrat Bold"/>
              <a:sym typeface="Montserrat Bold"/>
            </a:endParaRPr>
          </a:p>
        </p:txBody>
      </p:sp>
      <p:sp>
        <p:nvSpPr>
          <p:cNvPr id="16" name="WRITE YOUR NICE…">
            <a:extLst>
              <a:ext uri="{FF2B5EF4-FFF2-40B4-BE49-F238E27FC236}">
                <a16:creationId xmlns:a16="http://schemas.microsoft.com/office/drawing/2014/main" id="{DD67FA9B-F717-B145-AEC6-E96C18ABDD56}"/>
              </a:ext>
            </a:extLst>
          </p:cNvPr>
          <p:cNvSpPr/>
          <p:nvPr/>
        </p:nvSpPr>
        <p:spPr>
          <a:xfrm>
            <a:off x="1261977" y="322069"/>
            <a:ext cx="6985001" cy="546625"/>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latin typeface="Montserrat Bold"/>
                <a:ea typeface="Montserrat Bold"/>
                <a:cs typeface="Montserrat Bold"/>
                <a:sym typeface="Montserrat Bold"/>
              </a:rPr>
              <a:t>STEP 1: APPLY </a:t>
            </a:r>
          </a:p>
        </p:txBody>
      </p:sp>
      <p:pic>
        <p:nvPicPr>
          <p:cNvPr id="2" name="Picture 1">
            <a:extLst>
              <a:ext uri="{FF2B5EF4-FFF2-40B4-BE49-F238E27FC236}">
                <a16:creationId xmlns:a16="http://schemas.microsoft.com/office/drawing/2014/main" id="{9F0A1DF9-AFEF-8349-9C8A-EA53ABF3A29F}"/>
              </a:ext>
            </a:extLst>
          </p:cNvPr>
          <p:cNvPicPr>
            <a:picLocks noChangeAspect="1"/>
          </p:cNvPicPr>
          <p:nvPr/>
        </p:nvPicPr>
        <p:blipFill>
          <a:blip r:embed="rId2"/>
          <a:stretch>
            <a:fillRect/>
          </a:stretch>
        </p:blipFill>
        <p:spPr>
          <a:xfrm>
            <a:off x="925123" y="2774008"/>
            <a:ext cx="3864803" cy="3864803"/>
          </a:xfrm>
          <a:prstGeom prst="rect">
            <a:avLst/>
          </a:prstGeom>
        </p:spPr>
      </p:pic>
      <p:sp>
        <p:nvSpPr>
          <p:cNvPr id="3" name="Rectangle 2">
            <a:extLst>
              <a:ext uri="{FF2B5EF4-FFF2-40B4-BE49-F238E27FC236}">
                <a16:creationId xmlns:a16="http://schemas.microsoft.com/office/drawing/2014/main" id="{82C440EF-8139-4445-AFD6-A08D33587731}"/>
              </a:ext>
            </a:extLst>
          </p:cNvPr>
          <p:cNvSpPr/>
          <p:nvPr/>
        </p:nvSpPr>
        <p:spPr>
          <a:xfrm>
            <a:off x="1261977" y="2489994"/>
            <a:ext cx="1646605"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7502LMT</a:t>
            </a:r>
            <a:endParaRPr lang="en-US" dirty="0"/>
          </a:p>
        </p:txBody>
      </p:sp>
      <p:sp>
        <p:nvSpPr>
          <p:cNvPr id="17" name="Dresda etoa jasom osdoma."/>
          <p:cNvSpPr/>
          <p:nvPr/>
        </p:nvSpPr>
        <p:spPr>
          <a:xfrm>
            <a:off x="1329207" y="2819720"/>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$23.25  </a:t>
            </a:r>
            <a:endParaRPr sz="1800" dirty="0">
              <a:solidFill>
                <a:schemeClr val="tx1">
                  <a:lumMod val="85000"/>
                  <a:lumOff val="15000"/>
                </a:schemeClr>
              </a:solidFill>
            </a:endParaRPr>
          </a:p>
        </p:txBody>
      </p:sp>
    </p:spTree>
    <p:extLst>
      <p:ext uri="{BB962C8B-B14F-4D97-AF65-F5344CB8AC3E}">
        <p14:creationId xmlns:p14="http://schemas.microsoft.com/office/powerpoint/2010/main" val="1791060231"/>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hteck"/>
          <p:cNvSpPr/>
          <p:nvPr/>
        </p:nvSpPr>
        <p:spPr>
          <a:xfrm>
            <a:off x="5533829" y="3429000"/>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6429319" y="4089012"/>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6429319" y="4882813"/>
            <a:ext cx="5765800" cy="1067343"/>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800" dirty="0">
                <a:solidFill>
                  <a:schemeClr val="bg1"/>
                </a:solidFill>
              </a:rPr>
              <a:t>Retractable lip brush on one side &amp; eye brush on other</a:t>
            </a:r>
          </a:p>
          <a:p>
            <a:r>
              <a:rPr lang="en-US" sz="1800" dirty="0">
                <a:solidFill>
                  <a:schemeClr val="bg1"/>
                </a:solidFill>
              </a:rPr>
              <a:t>• Made from synthetic hair</a:t>
            </a:r>
          </a:p>
          <a:p>
            <a:r>
              <a:rPr lang="en-US" sz="1800" dirty="0">
                <a:solidFill>
                  <a:schemeClr val="bg1"/>
                </a:solidFill>
              </a:rPr>
              <a:t>• Perfect for on-the-go beauty</a:t>
            </a: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6858000" y="496450"/>
            <a:ext cx="4699001" cy="2283702"/>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2000" dirty="0"/>
              <a:t>A retractable lip and eye shadow brush that creates perfect, long-lasting definition around the contour of the lips and on the eyes. This unique two-in-one brush makes for flawless, effortless application, at home or on the go.</a:t>
            </a:r>
            <a:endParaRPr lang="en-US" sz="900" dirty="0"/>
          </a:p>
        </p:txBody>
      </p:sp>
      <p:sp>
        <p:nvSpPr>
          <p:cNvPr id="18" name="Rechteck"/>
          <p:cNvSpPr/>
          <p:nvPr/>
        </p:nvSpPr>
        <p:spPr>
          <a:xfrm>
            <a:off x="645617" y="952500"/>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9" name="MODERN…"/>
          <p:cNvSpPr/>
          <p:nvPr/>
        </p:nvSpPr>
        <p:spPr>
          <a:xfrm>
            <a:off x="1182631" y="202181"/>
            <a:ext cx="3991811" cy="2308324"/>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r>
              <a:rPr lang="en-US" sz="3600" dirty="0"/>
              <a:t>MOTIVES FOR LA LA RETRACTABLE LIP AND </a:t>
            </a:r>
            <a:br>
              <a:rPr lang="en-US" sz="3600" dirty="0"/>
            </a:br>
            <a:r>
              <a:rPr lang="en-US" sz="3600" dirty="0"/>
              <a:t>EYE BRUSH</a:t>
            </a:r>
          </a:p>
        </p:txBody>
      </p:sp>
      <p:pic>
        <p:nvPicPr>
          <p:cNvPr id="17" name="Picture 16">
            <a:extLst>
              <a:ext uri="{FF2B5EF4-FFF2-40B4-BE49-F238E27FC236}">
                <a16:creationId xmlns:a16="http://schemas.microsoft.com/office/drawing/2014/main" id="{FC4CA4DA-5087-2A4B-8E30-2222F77B6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245" y="2886908"/>
            <a:ext cx="3991810" cy="3991810"/>
          </a:xfrm>
          <a:prstGeom prst="rect">
            <a:avLst/>
          </a:prstGeom>
        </p:spPr>
      </p:pic>
      <p:sp>
        <p:nvSpPr>
          <p:cNvPr id="2" name="Rectangle 1">
            <a:extLst>
              <a:ext uri="{FF2B5EF4-FFF2-40B4-BE49-F238E27FC236}">
                <a16:creationId xmlns:a16="http://schemas.microsoft.com/office/drawing/2014/main" id="{C71D5B09-8502-2E48-9C91-B422104FD1BC}"/>
              </a:ext>
            </a:extLst>
          </p:cNvPr>
          <p:cNvSpPr/>
          <p:nvPr/>
        </p:nvSpPr>
        <p:spPr>
          <a:xfrm>
            <a:off x="1182631" y="2517576"/>
            <a:ext cx="1589153"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31MLMBR</a:t>
            </a:r>
            <a:endParaRPr lang="en-US" dirty="0"/>
          </a:p>
        </p:txBody>
      </p:sp>
    </p:spTree>
    <p:extLst>
      <p:ext uri="{BB962C8B-B14F-4D97-AF65-F5344CB8AC3E}">
        <p14:creationId xmlns:p14="http://schemas.microsoft.com/office/powerpoint/2010/main" val="53250014"/>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29" y="3429000"/>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6429319" y="4089012"/>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6429319" y="4550413"/>
            <a:ext cx="5765800" cy="173214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800" dirty="0">
                <a:solidFill>
                  <a:schemeClr val="bg1"/>
                </a:solidFill>
              </a:rPr>
              <a:t>• Helps lips appear fuller and more supple</a:t>
            </a:r>
          </a:p>
          <a:p>
            <a:r>
              <a:rPr lang="en-US" sz="1800" dirty="0">
                <a:solidFill>
                  <a:schemeClr val="bg1"/>
                </a:solidFill>
              </a:rPr>
              <a:t>• Helps define the contour of the lips</a:t>
            </a:r>
          </a:p>
          <a:p>
            <a:r>
              <a:rPr lang="en-US" sz="1800" dirty="0">
                <a:solidFill>
                  <a:schemeClr val="bg1"/>
                </a:solidFill>
              </a:rPr>
              <a:t>• Helps smooth the appearance of fine lines and wrinkles around lips</a:t>
            </a:r>
          </a:p>
          <a:p>
            <a:r>
              <a:rPr lang="en-US" sz="1800" dirty="0">
                <a:solidFill>
                  <a:schemeClr val="bg1"/>
                </a:solidFill>
              </a:rPr>
              <a:t>• Enhances the healthy appearance of lips</a:t>
            </a: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6858000" y="865782"/>
            <a:ext cx="4699001" cy="1545038"/>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2000" dirty="0"/>
              <a:t>A refined lip balm that soothes, plumps, hydrates and protects the lips. This lip balm also nourishes the lips, while providing moisture and hydration.</a:t>
            </a:r>
            <a:endParaRPr lang="en-US" sz="900" dirty="0"/>
          </a:p>
        </p:txBody>
      </p:sp>
      <p:sp>
        <p:nvSpPr>
          <p:cNvPr id="18" name="Rechteck"/>
          <p:cNvSpPr/>
          <p:nvPr/>
        </p:nvSpPr>
        <p:spPr>
          <a:xfrm>
            <a:off x="645617" y="952500"/>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261977" y="905540"/>
            <a:ext cx="3179928" cy="538802"/>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endParaRPr sz="3600" spc="720" dirty="0">
              <a:solidFill>
                <a:srgbClr val="151314"/>
              </a:solidFill>
              <a:latin typeface="Montserrat Bold"/>
              <a:ea typeface="Montserrat Bold"/>
              <a:cs typeface="Montserrat Bold"/>
              <a:sym typeface="Montserrat Bold"/>
            </a:endParaRPr>
          </a:p>
        </p:txBody>
      </p:sp>
      <p:sp>
        <p:nvSpPr>
          <p:cNvPr id="19" name="MODERN…"/>
          <p:cNvSpPr/>
          <p:nvPr/>
        </p:nvSpPr>
        <p:spPr>
          <a:xfrm>
            <a:off x="1269999" y="1361768"/>
            <a:ext cx="3991811" cy="989823"/>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40FY Lip Treatment</a:t>
            </a:r>
            <a:endParaRPr sz="3600" spc="720" dirty="0">
              <a:solidFill>
                <a:srgbClr val="151314"/>
              </a:solidFill>
              <a:latin typeface="Montserrat Bold"/>
              <a:ea typeface="Montserrat Bold"/>
              <a:cs typeface="Montserrat Bold"/>
              <a:sym typeface="Montserrat Bold"/>
            </a:endParaRPr>
          </a:p>
        </p:txBody>
      </p:sp>
      <p:sp>
        <p:nvSpPr>
          <p:cNvPr id="16" name="WRITE YOUR NICE…">
            <a:extLst>
              <a:ext uri="{FF2B5EF4-FFF2-40B4-BE49-F238E27FC236}">
                <a16:creationId xmlns:a16="http://schemas.microsoft.com/office/drawing/2014/main" id="{DD67FA9B-F717-B145-AEC6-E96C18ABDD56}"/>
              </a:ext>
            </a:extLst>
          </p:cNvPr>
          <p:cNvSpPr/>
          <p:nvPr/>
        </p:nvSpPr>
        <p:spPr>
          <a:xfrm>
            <a:off x="1261977" y="322069"/>
            <a:ext cx="6985001" cy="546625"/>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latin typeface="Montserrat Bold"/>
                <a:ea typeface="Montserrat Bold"/>
                <a:cs typeface="Montserrat Bold"/>
                <a:sym typeface="Montserrat Bold"/>
              </a:rPr>
              <a:t>STEP 2: APPLY </a:t>
            </a:r>
          </a:p>
        </p:txBody>
      </p:sp>
      <p:pic>
        <p:nvPicPr>
          <p:cNvPr id="3" name="Picture 2">
            <a:extLst>
              <a:ext uri="{FF2B5EF4-FFF2-40B4-BE49-F238E27FC236}">
                <a16:creationId xmlns:a16="http://schemas.microsoft.com/office/drawing/2014/main" id="{A5E2E5C8-B926-074C-BC58-1EAF60BD008B}"/>
              </a:ext>
            </a:extLst>
          </p:cNvPr>
          <p:cNvPicPr>
            <a:picLocks noChangeAspect="1"/>
          </p:cNvPicPr>
          <p:nvPr/>
        </p:nvPicPr>
        <p:blipFill>
          <a:blip r:embed="rId2"/>
          <a:stretch>
            <a:fillRect/>
          </a:stretch>
        </p:blipFill>
        <p:spPr>
          <a:xfrm>
            <a:off x="1089534" y="2491805"/>
            <a:ext cx="3991811" cy="3991811"/>
          </a:xfrm>
          <a:prstGeom prst="rect">
            <a:avLst/>
          </a:prstGeom>
        </p:spPr>
      </p:pic>
      <p:sp>
        <p:nvSpPr>
          <p:cNvPr id="2" name="Rectangle 1">
            <a:extLst>
              <a:ext uri="{FF2B5EF4-FFF2-40B4-BE49-F238E27FC236}">
                <a16:creationId xmlns:a16="http://schemas.microsoft.com/office/drawing/2014/main" id="{5B89B1EE-4464-064D-AB65-01106F119FB7}"/>
              </a:ext>
            </a:extLst>
          </p:cNvPr>
          <p:cNvSpPr/>
          <p:nvPr/>
        </p:nvSpPr>
        <p:spPr>
          <a:xfrm>
            <a:off x="1261977" y="2351591"/>
            <a:ext cx="1629485"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7499MLT</a:t>
            </a:r>
            <a:endParaRPr lang="en-US" dirty="0"/>
          </a:p>
        </p:txBody>
      </p:sp>
      <p:sp>
        <p:nvSpPr>
          <p:cNvPr id="17" name="Dresda etoa jasom osdoma."/>
          <p:cNvSpPr/>
          <p:nvPr/>
        </p:nvSpPr>
        <p:spPr>
          <a:xfrm>
            <a:off x="1269999" y="2656227"/>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$33.00  </a:t>
            </a:r>
            <a:endParaRPr sz="1800" dirty="0">
              <a:solidFill>
                <a:schemeClr val="tx1">
                  <a:lumMod val="85000"/>
                  <a:lumOff val="15000"/>
                </a:schemeClr>
              </a:solidFill>
            </a:endParaRPr>
          </a:p>
        </p:txBody>
      </p:sp>
    </p:spTree>
    <p:extLst>
      <p:ext uri="{BB962C8B-B14F-4D97-AF65-F5344CB8AC3E}">
        <p14:creationId xmlns:p14="http://schemas.microsoft.com/office/powerpoint/2010/main" val="2060223678"/>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STEP 4: </a:t>
            </a:r>
            <a:br>
              <a:rPr lang="en-US" sz="4800" kern="1200">
                <a:solidFill>
                  <a:srgbClr val="FFFFFF"/>
                </a:solidFill>
                <a:latin typeface="+mj-lt"/>
                <a:ea typeface="+mj-ea"/>
                <a:cs typeface="+mj-cs"/>
              </a:rPr>
            </a:br>
            <a:r>
              <a:rPr lang="en-US" sz="4800" kern="1200">
                <a:solidFill>
                  <a:srgbClr val="FFFFFF"/>
                </a:solidFill>
                <a:latin typeface="+mj-lt"/>
                <a:ea typeface="+mj-ea"/>
                <a:cs typeface="+mj-cs"/>
              </a:rPr>
              <a:t>Lip Liner</a:t>
            </a:r>
            <a:endParaRPr lang="en-US" sz="4800" kern="1200" dirty="0">
              <a:solidFill>
                <a:srgbClr val="FFFFFF"/>
              </a:solidFill>
              <a:latin typeface="+mj-lt"/>
              <a:ea typeface="+mj-ea"/>
              <a:cs typeface="+mj-cs"/>
            </a:endParaRPr>
          </a:p>
        </p:txBody>
      </p:sp>
      <p:cxnSp>
        <p:nvCxnSpPr>
          <p:cNvPr id="21" name="Straight Connector 17">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1ABCCD4-CAB8-4C41-8EC3-BA95ADD94510}"/>
              </a:ext>
            </a:extLst>
          </p:cNvPr>
          <p:cNvPicPr>
            <a:picLocks noChangeAspect="1"/>
          </p:cNvPicPr>
          <p:nvPr/>
        </p:nvPicPr>
        <p:blipFill>
          <a:blip r:embed="rId2"/>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38831636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31" y="3352766"/>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5980013" y="3572677"/>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5974418" y="4171521"/>
            <a:ext cx="5765800" cy="23329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800" dirty="0">
                <a:solidFill>
                  <a:schemeClr val="bg1"/>
                </a:solidFill>
              </a:rPr>
              <a:t>• Glides on easily for precision application </a:t>
            </a:r>
          </a:p>
          <a:p>
            <a:r>
              <a:rPr lang="en-US" sz="1800" dirty="0">
                <a:solidFill>
                  <a:schemeClr val="bg1"/>
                </a:solidFill>
              </a:rPr>
              <a:t>• Creamy and smooth texture applies gently, unlike most lip pencils</a:t>
            </a:r>
          </a:p>
          <a:p>
            <a:r>
              <a:rPr lang="en-US" sz="1800" dirty="0">
                <a:solidFill>
                  <a:schemeClr val="bg1"/>
                </a:solidFill>
              </a:rPr>
              <a:t>• Long-lasting </a:t>
            </a:r>
            <a:r>
              <a:rPr lang="en-US" sz="1800" dirty="0" err="1">
                <a:solidFill>
                  <a:schemeClr val="bg1"/>
                </a:solidFill>
              </a:rPr>
              <a:t>colour</a:t>
            </a:r>
            <a:endParaRPr lang="en-US" sz="1800" dirty="0">
              <a:solidFill>
                <a:schemeClr val="bg1"/>
              </a:solidFill>
            </a:endParaRPr>
          </a:p>
          <a:p>
            <a:r>
              <a:rPr lang="en-US" sz="1800" dirty="0">
                <a:solidFill>
                  <a:schemeClr val="bg1"/>
                </a:solidFill>
              </a:rPr>
              <a:t>• Amazing staying power</a:t>
            </a:r>
          </a:p>
          <a:p>
            <a:r>
              <a:rPr lang="en-US" sz="1800" dirty="0">
                <a:solidFill>
                  <a:schemeClr val="bg1"/>
                </a:solidFill>
              </a:rPr>
              <a:t>• Non-comedogenic and hypoallergenic</a:t>
            </a:r>
          </a:p>
          <a:p>
            <a:pPr lvl="1"/>
            <a:endParaRPr lang="en-US" sz="1600" dirty="0">
              <a:solidFill>
                <a:schemeClr val="bg1"/>
              </a:solidFill>
            </a:endParaRP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5744162" y="1082892"/>
            <a:ext cx="5765800" cy="1477328"/>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lvl="1"/>
            <a:r>
              <a:rPr lang="en-US" dirty="0"/>
              <a:t>A lip crayon that effortlessly glides on as a precise line for controlled application. An infusion of antioxidants pampers lips for a healthy-looking pout while maintaining an all-day stay, so you’re ready for anything. </a:t>
            </a:r>
            <a:r>
              <a:rPr lang="en-US" dirty="0" err="1"/>
              <a:t>Colour</a:t>
            </a:r>
            <a:r>
              <a:rPr lang="en-US" dirty="0"/>
              <a:t> outside the lines!</a:t>
            </a:r>
            <a:endParaRPr lang="en-US" dirty="0">
              <a:effectLst>
                <a:outerShdw blurRad="38100" dist="38100" dir="2700000" algn="tl">
                  <a:srgbClr val="000000">
                    <a:alpha val="43137"/>
                  </a:srgbClr>
                </a:outerShdw>
              </a:effectLst>
              <a:latin typeface="Century Gothic" panose="020B0502020202020204" pitchFamily="34" charset="0"/>
            </a:endParaRPr>
          </a:p>
        </p:txBody>
      </p:sp>
      <p:sp>
        <p:nvSpPr>
          <p:cNvPr id="18" name="Rechteck"/>
          <p:cNvSpPr/>
          <p:nvPr/>
        </p:nvSpPr>
        <p:spPr>
          <a:xfrm>
            <a:off x="332796" y="1037373"/>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029963" y="995794"/>
            <a:ext cx="4944455" cy="989823"/>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r>
              <a:rPr lang="en-US" sz="3600" spc="720" dirty="0">
                <a:solidFill>
                  <a:srgbClr val="151314"/>
                </a:solidFill>
                <a:sym typeface="Montserrat Bold"/>
              </a:rPr>
              <a:t> </a:t>
            </a:r>
          </a:p>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Lip Crayon</a:t>
            </a:r>
            <a:endParaRPr sz="3600" spc="720" dirty="0">
              <a:solidFill>
                <a:srgbClr val="151314"/>
              </a:solidFill>
              <a:latin typeface="Montserrat Bold"/>
              <a:ea typeface="Montserrat Bold"/>
              <a:cs typeface="Montserrat Bold"/>
              <a:sym typeface="Montserrat Bold"/>
            </a:endParaRPr>
          </a:p>
        </p:txBody>
      </p:sp>
      <p:pic>
        <p:nvPicPr>
          <p:cNvPr id="2" name="Picture 1">
            <a:extLst>
              <a:ext uri="{FF2B5EF4-FFF2-40B4-BE49-F238E27FC236}">
                <a16:creationId xmlns:a16="http://schemas.microsoft.com/office/drawing/2014/main" id="{4FCB37E7-0B67-924A-AEA8-5569074417BB}"/>
              </a:ext>
            </a:extLst>
          </p:cNvPr>
          <p:cNvPicPr>
            <a:picLocks noChangeAspect="1"/>
          </p:cNvPicPr>
          <p:nvPr/>
        </p:nvPicPr>
        <p:blipFill>
          <a:blip r:embed="rId2"/>
          <a:stretch>
            <a:fillRect/>
          </a:stretch>
        </p:blipFill>
        <p:spPr>
          <a:xfrm>
            <a:off x="810729" y="2857450"/>
            <a:ext cx="3769599" cy="3769599"/>
          </a:xfrm>
          <a:prstGeom prst="rect">
            <a:avLst/>
          </a:prstGeom>
        </p:spPr>
      </p:pic>
      <p:sp>
        <p:nvSpPr>
          <p:cNvPr id="9" name="Rectangle 8">
            <a:extLst>
              <a:ext uri="{FF2B5EF4-FFF2-40B4-BE49-F238E27FC236}">
                <a16:creationId xmlns:a16="http://schemas.microsoft.com/office/drawing/2014/main" id="{FA35B350-DC99-9C4C-85A5-B053C5B5D894}"/>
              </a:ext>
            </a:extLst>
          </p:cNvPr>
          <p:cNvSpPr/>
          <p:nvPr/>
        </p:nvSpPr>
        <p:spPr>
          <a:xfrm>
            <a:off x="1029963" y="1985617"/>
            <a:ext cx="1287532" cy="369332"/>
          </a:xfrm>
          <a:prstGeom prst="rect">
            <a:avLst/>
          </a:prstGeom>
        </p:spPr>
        <p:txBody>
          <a:bodyPr wrap="none">
            <a:spAutoFit/>
          </a:bodyPr>
          <a:lstStyle/>
          <a:p>
            <a:r>
              <a:rPr lang="en-US" dirty="0">
                <a:solidFill>
                  <a:srgbClr val="585555"/>
                </a:solidFill>
                <a:latin typeface="texgyreadventorregular"/>
              </a:rPr>
              <a:t>Code Varies</a:t>
            </a:r>
            <a:endParaRPr lang="en-US" dirty="0"/>
          </a:p>
        </p:txBody>
      </p:sp>
      <p:sp>
        <p:nvSpPr>
          <p:cNvPr id="10" name="Dresda etoa jasom osdoma."/>
          <p:cNvSpPr/>
          <p:nvPr/>
        </p:nvSpPr>
        <p:spPr>
          <a:xfrm>
            <a:off x="1139685" y="2286845"/>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$22.75  </a:t>
            </a:r>
            <a:endParaRPr sz="1800" dirty="0">
              <a:solidFill>
                <a:schemeClr val="tx1">
                  <a:lumMod val="85000"/>
                  <a:lumOff val="15000"/>
                </a:schemeClr>
              </a:solidFill>
            </a:endParaRPr>
          </a:p>
        </p:txBody>
      </p:sp>
    </p:spTree>
    <p:extLst>
      <p:ext uri="{BB962C8B-B14F-4D97-AF65-F5344CB8AC3E}">
        <p14:creationId xmlns:p14="http://schemas.microsoft.com/office/powerpoint/2010/main" val="19107247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29" y="3429000"/>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6436004" y="4315635"/>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6429319" y="4927121"/>
            <a:ext cx="5765800" cy="978729"/>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pPr marL="285750" indent="-285750">
              <a:buFont typeface="Arial" charset="0"/>
              <a:buChar char="•"/>
            </a:pPr>
            <a:r>
              <a:rPr lang="en-US" sz="1600" dirty="0">
                <a:solidFill>
                  <a:schemeClr val="bg1"/>
                </a:solidFill>
              </a:rPr>
              <a:t>Smooths and </a:t>
            </a:r>
            <a:r>
              <a:rPr lang="en-US" sz="1600" dirty="0" err="1">
                <a:solidFill>
                  <a:schemeClr val="bg1"/>
                </a:solidFill>
              </a:rPr>
              <a:t>neutralises</a:t>
            </a:r>
            <a:r>
              <a:rPr lang="en-US" sz="1600" dirty="0">
                <a:solidFill>
                  <a:schemeClr val="bg1"/>
                </a:solidFill>
              </a:rPr>
              <a:t> the eyelids</a:t>
            </a:r>
          </a:p>
          <a:p>
            <a:pPr marL="285750" indent="-285750">
              <a:buFont typeface="Arial" charset="0"/>
              <a:buChar char="•"/>
            </a:pPr>
            <a:r>
              <a:rPr lang="en-US" sz="1600" dirty="0">
                <a:solidFill>
                  <a:schemeClr val="bg1"/>
                </a:solidFill>
              </a:rPr>
              <a:t>Keeps eye shadow from creasing</a:t>
            </a:r>
          </a:p>
          <a:p>
            <a:pPr marL="285750" indent="-285750">
              <a:buFont typeface="Arial" charset="0"/>
              <a:buChar char="•"/>
            </a:pPr>
            <a:r>
              <a:rPr lang="en-US" sz="1600" dirty="0">
                <a:solidFill>
                  <a:schemeClr val="bg1"/>
                </a:solidFill>
              </a:rPr>
              <a:t>Eye </a:t>
            </a:r>
            <a:r>
              <a:rPr lang="en-US" sz="1600" dirty="0" err="1">
                <a:solidFill>
                  <a:schemeClr val="bg1"/>
                </a:solidFill>
              </a:rPr>
              <a:t>colour</a:t>
            </a:r>
            <a:r>
              <a:rPr lang="en-US" sz="1600" dirty="0">
                <a:solidFill>
                  <a:schemeClr val="bg1"/>
                </a:solidFill>
              </a:rPr>
              <a:t> stays true</a:t>
            </a: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6858000" y="558007"/>
            <a:ext cx="4699001" cy="216059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600" dirty="0"/>
              <a:t>A creamy, weightless formula that helps smooth and even the complexion of the eyelid, creating a perfect canvas for eye makeup. This formula extends the wear of eye shadow, helps prevent creasing, and makes shadow </a:t>
            </a:r>
            <a:r>
              <a:rPr lang="en-US" sz="1600" dirty="0" err="1"/>
              <a:t>colours</a:t>
            </a:r>
            <a:r>
              <a:rPr lang="en-US" sz="1600" dirty="0"/>
              <a:t> more even, intense, brilliant-looking, fresh, and just-applied all day.</a:t>
            </a:r>
          </a:p>
        </p:txBody>
      </p:sp>
      <p:sp>
        <p:nvSpPr>
          <p:cNvPr id="18" name="Rechteck"/>
          <p:cNvSpPr/>
          <p:nvPr/>
        </p:nvSpPr>
        <p:spPr>
          <a:xfrm>
            <a:off x="645617" y="952500"/>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5" name="MODERN…"/>
          <p:cNvSpPr/>
          <p:nvPr/>
        </p:nvSpPr>
        <p:spPr>
          <a:xfrm>
            <a:off x="1270000" y="1038699"/>
            <a:ext cx="3179928" cy="538802"/>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a:t>
            </a:r>
            <a:endParaRPr sz="3600" spc="720" dirty="0">
              <a:solidFill>
                <a:srgbClr val="151314"/>
              </a:solidFill>
              <a:latin typeface="Montserrat Bold"/>
              <a:ea typeface="Montserrat Bold"/>
              <a:cs typeface="Montserrat Bold"/>
              <a:sym typeface="Montserrat Bold"/>
            </a:endParaRPr>
          </a:p>
        </p:txBody>
      </p:sp>
      <p:sp>
        <p:nvSpPr>
          <p:cNvPr id="17" name="From modern clean creative design."/>
          <p:cNvSpPr/>
          <p:nvPr/>
        </p:nvSpPr>
        <p:spPr>
          <a:xfrm>
            <a:off x="1270000" y="2312343"/>
            <a:ext cx="3175050" cy="461665"/>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defRPr sz="4800">
                <a:solidFill>
                  <a:srgbClr val="595457"/>
                </a:solidFill>
                <a:latin typeface="Montserrat Light"/>
                <a:ea typeface="Montserrat Light"/>
                <a:cs typeface="Montserrat Light"/>
                <a:sym typeface="Montserrat Light"/>
              </a:defRPr>
            </a:lvl1pPr>
          </a:lstStyle>
          <a:p>
            <a:r>
              <a:rPr lang="en-US" sz="2400" dirty="0"/>
              <a:t>SKU: 7SB01</a:t>
            </a:r>
            <a:endParaRPr sz="2400" dirty="0"/>
          </a:p>
        </p:txBody>
      </p:sp>
      <p:sp>
        <p:nvSpPr>
          <p:cNvPr id="19" name="MODERN…"/>
          <p:cNvSpPr/>
          <p:nvPr/>
        </p:nvSpPr>
        <p:spPr>
          <a:xfrm>
            <a:off x="1269999" y="1588914"/>
            <a:ext cx="3991811" cy="53553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Eye Base</a:t>
            </a:r>
            <a:endParaRPr sz="3600" spc="720" dirty="0">
              <a:solidFill>
                <a:srgbClr val="151314"/>
              </a:solidFill>
              <a:latin typeface="Montserrat Bold"/>
              <a:ea typeface="Montserrat Bold"/>
              <a:cs typeface="Montserrat Bold"/>
              <a:sym typeface="Montserrat Bold"/>
            </a:endParaRPr>
          </a:p>
        </p:txBody>
      </p:sp>
      <p:pic>
        <p:nvPicPr>
          <p:cNvPr id="20" name="Picture 19"/>
          <p:cNvPicPr>
            <a:picLocks noChangeAspect="1"/>
          </p:cNvPicPr>
          <p:nvPr/>
        </p:nvPicPr>
        <p:blipFill rotWithShape="1">
          <a:blip r:embed="rId2"/>
          <a:srcRect t="17907" b="17630"/>
          <a:stretch/>
        </p:blipFill>
        <p:spPr>
          <a:xfrm>
            <a:off x="790600" y="3476173"/>
            <a:ext cx="4191000" cy="2701637"/>
          </a:xfrm>
          <a:prstGeom prst="rect">
            <a:avLst/>
          </a:prstGeom>
        </p:spPr>
      </p:pic>
      <p:sp>
        <p:nvSpPr>
          <p:cNvPr id="16" name="WRITE YOUR NICE…">
            <a:extLst>
              <a:ext uri="{FF2B5EF4-FFF2-40B4-BE49-F238E27FC236}">
                <a16:creationId xmlns:a16="http://schemas.microsoft.com/office/drawing/2014/main" id="{DD67FA9B-F717-B145-AEC6-E96C18ABDD56}"/>
              </a:ext>
            </a:extLst>
          </p:cNvPr>
          <p:cNvSpPr/>
          <p:nvPr/>
        </p:nvSpPr>
        <p:spPr>
          <a:xfrm>
            <a:off x="1261977" y="322069"/>
            <a:ext cx="6985001" cy="546625"/>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latin typeface="Montserrat Bold"/>
                <a:ea typeface="Montserrat Bold"/>
                <a:cs typeface="Montserrat Bold"/>
                <a:sym typeface="Montserrat Bold"/>
              </a:rPr>
              <a:t>STEP 1: APPLY </a:t>
            </a:r>
          </a:p>
        </p:txBody>
      </p:sp>
      <p:sp>
        <p:nvSpPr>
          <p:cNvPr id="21" name="Dresda etoa jasom osdoma."/>
          <p:cNvSpPr/>
          <p:nvPr/>
        </p:nvSpPr>
        <p:spPr>
          <a:xfrm>
            <a:off x="1261977" y="2774008"/>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$22.50 </a:t>
            </a:r>
            <a:endParaRPr sz="1800" dirty="0">
              <a:solidFill>
                <a:schemeClr val="tx1">
                  <a:lumMod val="85000"/>
                  <a:lumOff val="15000"/>
                </a:schemeClr>
              </a:solidFill>
            </a:endParaRPr>
          </a:p>
        </p:txBody>
      </p:sp>
    </p:spTree>
    <p:extLst>
      <p:ext uri="{BB962C8B-B14F-4D97-AF65-F5344CB8AC3E}">
        <p14:creationId xmlns:p14="http://schemas.microsoft.com/office/powerpoint/2010/main" val="3679151568"/>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STEP </a:t>
            </a:r>
            <a:r>
              <a:rPr lang="en-US" sz="4800">
                <a:solidFill>
                  <a:srgbClr val="FFFFFF"/>
                </a:solidFill>
              </a:rPr>
              <a:t>4</a:t>
            </a:r>
            <a:r>
              <a:rPr lang="en-US" sz="4800" kern="1200">
                <a:solidFill>
                  <a:srgbClr val="FFFFFF"/>
                </a:solidFill>
                <a:latin typeface="+mj-lt"/>
                <a:ea typeface="+mj-ea"/>
                <a:cs typeface="+mj-cs"/>
              </a:rPr>
              <a:t>: </a:t>
            </a:r>
            <a:br>
              <a:rPr lang="en-US" sz="4800" kern="1200">
                <a:solidFill>
                  <a:srgbClr val="FFFFFF"/>
                </a:solidFill>
                <a:latin typeface="+mj-lt"/>
                <a:ea typeface="+mj-ea"/>
                <a:cs typeface="+mj-cs"/>
              </a:rPr>
            </a:br>
            <a:r>
              <a:rPr lang="en-US" sz="4800" kern="1200">
                <a:solidFill>
                  <a:srgbClr val="FFFFFF"/>
                </a:solidFill>
                <a:latin typeface="+mj-lt"/>
                <a:ea typeface="+mj-ea"/>
                <a:cs typeface="+mj-cs"/>
              </a:rPr>
              <a:t>Lip Liner</a:t>
            </a:r>
            <a:endParaRPr lang="en-US" sz="4800" kern="1200" dirty="0">
              <a:solidFill>
                <a:srgbClr val="FFFFFF"/>
              </a:solidFill>
              <a:latin typeface="+mj-lt"/>
              <a:ea typeface="+mj-ea"/>
              <a:cs typeface="+mj-cs"/>
            </a:endParaRPr>
          </a:p>
        </p:txBody>
      </p:sp>
      <p:sp>
        <p:nvSpPr>
          <p:cNvPr id="3" name="Text Placeholder 2"/>
          <p:cNvSpPr>
            <a:spLocks noGrp="1"/>
          </p:cNvSpPr>
          <p:nvPr>
            <p:ph type="body" idx="1"/>
          </p:nvPr>
        </p:nvSpPr>
        <p:spPr>
          <a:xfrm>
            <a:off x="674237" y="4170501"/>
            <a:ext cx="3657600" cy="1525597"/>
          </a:xfrm>
        </p:spPr>
        <p:txBody>
          <a:bodyPr vert="horz" lIns="91440" tIns="45720" rIns="91440" bIns="45720" rtlCol="0">
            <a:normAutofit/>
          </a:bodyPr>
          <a:lstStyle/>
          <a:p>
            <a:pPr marL="0" lvl="1" algn="ctr">
              <a:spcBef>
                <a:spcPts val="1000"/>
              </a:spcBef>
            </a:pPr>
            <a:r>
              <a:rPr lang="en-US" sz="1100" kern="1200">
                <a:solidFill>
                  <a:srgbClr val="FFFFFF"/>
                </a:solidFill>
                <a:latin typeface="+mn-lt"/>
                <a:ea typeface="+mn-ea"/>
                <a:cs typeface="+mn-cs"/>
              </a:rPr>
              <a:t>A makeup setting spray is quite similar to a primer, except they are applied </a:t>
            </a:r>
            <a:r>
              <a:rPr lang="en-US" sz="1100" i="1" kern="1200">
                <a:solidFill>
                  <a:srgbClr val="FFFFFF"/>
                </a:solidFill>
                <a:latin typeface="+mn-lt"/>
                <a:ea typeface="+mn-ea"/>
                <a:cs typeface="+mn-cs"/>
              </a:rPr>
              <a:t>after</a:t>
            </a:r>
            <a:r>
              <a:rPr lang="en-US" sz="1100" kern="1200">
                <a:solidFill>
                  <a:srgbClr val="FFFFFF"/>
                </a:solidFill>
                <a:latin typeface="+mn-lt"/>
                <a:ea typeface="+mn-ea"/>
                <a:cs typeface="+mn-cs"/>
              </a:rPr>
              <a:t> your makeup. Think of them like the topcoat to your makeup.  Makeup setting sprays are also transparent and don’t change the color or texture of your makeup.</a:t>
            </a:r>
          </a:p>
          <a:p>
            <a:pPr marL="0" lvl="2" algn="ctr">
              <a:spcBef>
                <a:spcPts val="1000"/>
              </a:spcBef>
            </a:pPr>
            <a:r>
              <a:rPr lang="en-US" sz="1100" kern="1200">
                <a:solidFill>
                  <a:srgbClr val="FFFFFF"/>
                </a:solidFill>
                <a:latin typeface="+mn-lt"/>
                <a:ea typeface="+mn-ea"/>
                <a:cs typeface="+mn-cs"/>
              </a:rPr>
              <a:t>Keeps your makeup in place</a:t>
            </a:r>
          </a:p>
          <a:p>
            <a:pPr marL="0" lvl="2" algn="ctr">
              <a:spcBef>
                <a:spcPts val="1000"/>
              </a:spcBef>
            </a:pPr>
            <a:r>
              <a:rPr lang="en-US" sz="1100" kern="1200">
                <a:solidFill>
                  <a:srgbClr val="FFFFFF"/>
                </a:solidFill>
                <a:latin typeface="+mn-lt"/>
                <a:ea typeface="+mn-ea"/>
                <a:cs typeface="+mn-cs"/>
              </a:rPr>
              <a:t>Helps prevent makeup meltown</a:t>
            </a:r>
            <a:endParaRPr lang="en-US" sz="1100" kern="1200" dirty="0">
              <a:solidFill>
                <a:srgbClr val="FFFFFF"/>
              </a:solidFill>
              <a:latin typeface="+mn-lt"/>
              <a:ea typeface="+mn-ea"/>
              <a:cs typeface="+mn-cs"/>
            </a:endParaRPr>
          </a:p>
        </p:txBody>
      </p:sp>
      <p:pic>
        <p:nvPicPr>
          <p:cNvPr id="4" name="Picture 3">
            <a:extLst>
              <a:ext uri="{FF2B5EF4-FFF2-40B4-BE49-F238E27FC236}">
                <a16:creationId xmlns:a16="http://schemas.microsoft.com/office/drawing/2014/main" id="{DA740AE4-BD4C-9B4C-A3D2-95888DDEB6B9}"/>
              </a:ext>
            </a:extLst>
          </p:cNvPr>
          <p:cNvPicPr>
            <a:picLocks noChangeAspect="1"/>
          </p:cNvPicPr>
          <p:nvPr/>
        </p:nvPicPr>
        <p:blipFill>
          <a:blip r:embed="rId2"/>
          <a:stretch>
            <a:fillRect/>
          </a:stretch>
        </p:blipFill>
        <p:spPr>
          <a:xfrm>
            <a:off x="253734" y="137808"/>
            <a:ext cx="6106026" cy="6582383"/>
          </a:xfrm>
          <a:prstGeom prst="rect">
            <a:avLst/>
          </a:prstGeom>
        </p:spPr>
      </p:pic>
      <p:pic>
        <p:nvPicPr>
          <p:cNvPr id="6" name="Picture 5">
            <a:extLst>
              <a:ext uri="{FF2B5EF4-FFF2-40B4-BE49-F238E27FC236}">
                <a16:creationId xmlns:a16="http://schemas.microsoft.com/office/drawing/2014/main" id="{169059EE-4079-1C46-A6A3-8DC7C6E4C5CB}"/>
              </a:ext>
            </a:extLst>
          </p:cNvPr>
          <p:cNvPicPr>
            <a:picLocks noChangeAspect="1"/>
          </p:cNvPicPr>
          <p:nvPr/>
        </p:nvPicPr>
        <p:blipFill>
          <a:blip r:embed="rId3"/>
          <a:stretch>
            <a:fillRect/>
          </a:stretch>
        </p:blipFill>
        <p:spPr>
          <a:xfrm>
            <a:off x="7932687" y="2654549"/>
            <a:ext cx="3585076" cy="3585076"/>
          </a:xfrm>
          <a:prstGeom prst="rect">
            <a:avLst/>
          </a:prstGeom>
        </p:spPr>
      </p:pic>
      <p:sp>
        <p:nvSpPr>
          <p:cNvPr id="7" name="Title 1">
            <a:extLst>
              <a:ext uri="{FF2B5EF4-FFF2-40B4-BE49-F238E27FC236}">
                <a16:creationId xmlns:a16="http://schemas.microsoft.com/office/drawing/2014/main" id="{3A0F9F0A-8229-6643-9A5F-DA019C5392C6}"/>
              </a:ext>
            </a:extLst>
          </p:cNvPr>
          <p:cNvSpPr txBox="1">
            <a:spLocks/>
          </p:cNvSpPr>
          <p:nvPr/>
        </p:nvSpPr>
        <p:spPr>
          <a:xfrm>
            <a:off x="7823200" y="383271"/>
            <a:ext cx="3957219" cy="151418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000" dirty="0">
                <a:solidFill>
                  <a:srgbClr val="000000"/>
                </a:solidFill>
              </a:rPr>
              <a:t>ACTION ITEM</a:t>
            </a:r>
          </a:p>
        </p:txBody>
      </p:sp>
      <p:sp>
        <p:nvSpPr>
          <p:cNvPr id="5" name="Rectangle 4">
            <a:extLst>
              <a:ext uri="{FF2B5EF4-FFF2-40B4-BE49-F238E27FC236}">
                <a16:creationId xmlns:a16="http://schemas.microsoft.com/office/drawing/2014/main" id="{07C459B2-4B1A-D847-BE76-7F5A39AF4D64}"/>
              </a:ext>
            </a:extLst>
          </p:cNvPr>
          <p:cNvSpPr/>
          <p:nvPr/>
        </p:nvSpPr>
        <p:spPr>
          <a:xfrm>
            <a:off x="7048766" y="1140364"/>
            <a:ext cx="4889500" cy="523220"/>
          </a:xfrm>
          <a:prstGeom prst="rect">
            <a:avLst/>
          </a:prstGeom>
        </p:spPr>
        <p:txBody>
          <a:bodyPr wrap="square">
            <a:spAutoFit/>
          </a:bodyPr>
          <a:lstStyle/>
          <a:p>
            <a:pPr algn="r"/>
            <a:r>
              <a:rPr lang="en-US" sz="1400" dirty="0">
                <a:solidFill>
                  <a:srgbClr val="000000"/>
                </a:solidFill>
              </a:rPr>
              <a:t>Line your lips with your choice of Motives Lip Crayon.  Decide if you’d like to try to contour your lips!</a:t>
            </a:r>
          </a:p>
        </p:txBody>
      </p:sp>
    </p:spTree>
    <p:extLst>
      <p:ext uri="{BB962C8B-B14F-4D97-AF65-F5344CB8AC3E}">
        <p14:creationId xmlns:p14="http://schemas.microsoft.com/office/powerpoint/2010/main" val="15745227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5320" y="2671011"/>
            <a:ext cx="5257803" cy="2427120"/>
          </a:xfrm>
        </p:spPr>
        <p:txBody>
          <a:bodyPr vert="horz" lIns="91440" tIns="45720" rIns="91440" bIns="45720" rtlCol="0" anchor="t">
            <a:normAutofit/>
          </a:bodyPr>
          <a:lstStyle/>
          <a:p>
            <a:r>
              <a:rPr lang="en-US"/>
              <a:t>STEP 5: </a:t>
            </a:r>
            <a:br>
              <a:rPr lang="en-US"/>
            </a:br>
            <a:r>
              <a:rPr lang="en-US"/>
              <a:t>Lip Stick</a:t>
            </a:r>
          </a:p>
        </p:txBody>
      </p:sp>
      <p:sp>
        <p:nvSpPr>
          <p:cNvPr id="3" name="Text Placeholder 2"/>
          <p:cNvSpPr>
            <a:spLocks noGrp="1"/>
          </p:cNvSpPr>
          <p:nvPr>
            <p:ph type="body" idx="1"/>
          </p:nvPr>
        </p:nvSpPr>
        <p:spPr>
          <a:xfrm>
            <a:off x="655320" y="330359"/>
            <a:ext cx="4758891" cy="1655762"/>
          </a:xfrm>
        </p:spPr>
        <p:txBody>
          <a:bodyPr vert="horz" lIns="91440" tIns="45720" rIns="91440" bIns="45720" rtlCol="0" anchor="b">
            <a:normAutofit/>
          </a:bodyPr>
          <a:lstStyle/>
          <a:p>
            <a:pPr marL="0" lvl="1">
              <a:spcBef>
                <a:spcPts val="1000"/>
              </a:spcBef>
            </a:pPr>
            <a:r>
              <a:rPr lang="en-US" sz="2400">
                <a:solidFill>
                  <a:schemeClr val="tx1"/>
                </a:solidFill>
              </a:rPr>
              <a:t>Fill it in!</a:t>
            </a:r>
          </a:p>
        </p:txBody>
      </p:sp>
      <p:cxnSp>
        <p:nvCxnSpPr>
          <p:cNvPr id="23" name="Straight Arrow Connector 22">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1148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BC0CE13-C152-B843-A58B-5EC8745F2E34}"/>
              </a:ext>
            </a:extLst>
          </p:cNvPr>
          <p:cNvPicPr>
            <a:picLocks noChangeAspect="1"/>
          </p:cNvPicPr>
          <p:nvPr/>
        </p:nvPicPr>
        <p:blipFill rotWithShape="1">
          <a:blip r:embed="rId2"/>
          <a:srcRect l="7446" r="998"/>
          <a:stretch/>
        </p:blipFill>
        <p:spPr>
          <a:xfrm>
            <a:off x="5913124"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extLst>
      <p:ext uri="{BB962C8B-B14F-4D97-AF65-F5344CB8AC3E}">
        <p14:creationId xmlns:p14="http://schemas.microsoft.com/office/powerpoint/2010/main" val="41057084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STEP </a:t>
            </a:r>
            <a:r>
              <a:rPr lang="en-US" sz="4800">
                <a:solidFill>
                  <a:srgbClr val="FFFFFF"/>
                </a:solidFill>
              </a:rPr>
              <a:t>4</a:t>
            </a:r>
            <a:r>
              <a:rPr lang="en-US" sz="4800" kern="1200">
                <a:solidFill>
                  <a:srgbClr val="FFFFFF"/>
                </a:solidFill>
                <a:latin typeface="+mj-lt"/>
                <a:ea typeface="+mj-ea"/>
                <a:cs typeface="+mj-cs"/>
              </a:rPr>
              <a:t>: </a:t>
            </a:r>
            <a:br>
              <a:rPr lang="en-US" sz="4800" kern="1200">
                <a:solidFill>
                  <a:srgbClr val="FFFFFF"/>
                </a:solidFill>
                <a:latin typeface="+mj-lt"/>
                <a:ea typeface="+mj-ea"/>
                <a:cs typeface="+mj-cs"/>
              </a:rPr>
            </a:br>
            <a:r>
              <a:rPr lang="en-US" sz="4800" kern="1200">
                <a:solidFill>
                  <a:srgbClr val="FFFFFF"/>
                </a:solidFill>
                <a:latin typeface="+mj-lt"/>
                <a:ea typeface="+mj-ea"/>
                <a:cs typeface="+mj-cs"/>
              </a:rPr>
              <a:t>Lip Liner</a:t>
            </a:r>
            <a:endParaRPr lang="en-US" sz="4800" kern="1200" dirty="0">
              <a:solidFill>
                <a:srgbClr val="FFFFFF"/>
              </a:solidFill>
              <a:latin typeface="+mj-lt"/>
              <a:ea typeface="+mj-ea"/>
              <a:cs typeface="+mj-cs"/>
            </a:endParaRPr>
          </a:p>
        </p:txBody>
      </p:sp>
      <p:sp>
        <p:nvSpPr>
          <p:cNvPr id="3" name="Text Placeholder 2"/>
          <p:cNvSpPr>
            <a:spLocks noGrp="1"/>
          </p:cNvSpPr>
          <p:nvPr>
            <p:ph type="body" idx="1"/>
          </p:nvPr>
        </p:nvSpPr>
        <p:spPr>
          <a:xfrm>
            <a:off x="674237" y="4170501"/>
            <a:ext cx="3657600" cy="1525597"/>
          </a:xfrm>
        </p:spPr>
        <p:txBody>
          <a:bodyPr vert="horz" lIns="91440" tIns="45720" rIns="91440" bIns="45720" rtlCol="0">
            <a:normAutofit/>
          </a:bodyPr>
          <a:lstStyle/>
          <a:p>
            <a:pPr marL="0" lvl="1" algn="ctr">
              <a:spcBef>
                <a:spcPts val="1000"/>
              </a:spcBef>
            </a:pPr>
            <a:r>
              <a:rPr lang="en-US" sz="1100" kern="1200">
                <a:solidFill>
                  <a:srgbClr val="FFFFFF"/>
                </a:solidFill>
                <a:latin typeface="+mn-lt"/>
                <a:ea typeface="+mn-ea"/>
                <a:cs typeface="+mn-cs"/>
              </a:rPr>
              <a:t>A makeup setting spray is quite similar to a primer, except they are applied </a:t>
            </a:r>
            <a:r>
              <a:rPr lang="en-US" sz="1100" i="1" kern="1200">
                <a:solidFill>
                  <a:srgbClr val="FFFFFF"/>
                </a:solidFill>
                <a:latin typeface="+mn-lt"/>
                <a:ea typeface="+mn-ea"/>
                <a:cs typeface="+mn-cs"/>
              </a:rPr>
              <a:t>after</a:t>
            </a:r>
            <a:r>
              <a:rPr lang="en-US" sz="1100" kern="1200">
                <a:solidFill>
                  <a:srgbClr val="FFFFFF"/>
                </a:solidFill>
                <a:latin typeface="+mn-lt"/>
                <a:ea typeface="+mn-ea"/>
                <a:cs typeface="+mn-cs"/>
              </a:rPr>
              <a:t> your makeup. Think of them like the topcoat to your makeup.  Makeup setting sprays are also transparent and don’t change the color or texture of your makeup.</a:t>
            </a:r>
          </a:p>
          <a:p>
            <a:pPr marL="0" lvl="2" algn="ctr">
              <a:spcBef>
                <a:spcPts val="1000"/>
              </a:spcBef>
            </a:pPr>
            <a:r>
              <a:rPr lang="en-US" sz="1100" kern="1200">
                <a:solidFill>
                  <a:srgbClr val="FFFFFF"/>
                </a:solidFill>
                <a:latin typeface="+mn-lt"/>
                <a:ea typeface="+mn-ea"/>
                <a:cs typeface="+mn-cs"/>
              </a:rPr>
              <a:t>Keeps your makeup in place</a:t>
            </a:r>
          </a:p>
          <a:p>
            <a:pPr marL="0" lvl="2" algn="ctr">
              <a:spcBef>
                <a:spcPts val="1000"/>
              </a:spcBef>
            </a:pPr>
            <a:r>
              <a:rPr lang="en-US" sz="1100" kern="1200">
                <a:solidFill>
                  <a:srgbClr val="FFFFFF"/>
                </a:solidFill>
                <a:latin typeface="+mn-lt"/>
                <a:ea typeface="+mn-ea"/>
                <a:cs typeface="+mn-cs"/>
              </a:rPr>
              <a:t>Helps prevent makeup meltown</a:t>
            </a:r>
            <a:endParaRPr lang="en-US" sz="1100" kern="1200" dirty="0">
              <a:solidFill>
                <a:srgbClr val="FFFFFF"/>
              </a:solidFill>
              <a:latin typeface="+mn-lt"/>
              <a:ea typeface="+mn-ea"/>
              <a:cs typeface="+mn-cs"/>
            </a:endParaRPr>
          </a:p>
        </p:txBody>
      </p:sp>
      <p:pic>
        <p:nvPicPr>
          <p:cNvPr id="8" name="Picture 7">
            <a:extLst>
              <a:ext uri="{FF2B5EF4-FFF2-40B4-BE49-F238E27FC236}">
                <a16:creationId xmlns:a16="http://schemas.microsoft.com/office/drawing/2014/main" id="{CE545696-9C45-244B-A075-4DE569F6B800}"/>
              </a:ext>
            </a:extLst>
          </p:cNvPr>
          <p:cNvPicPr>
            <a:picLocks noChangeAspect="1"/>
          </p:cNvPicPr>
          <p:nvPr/>
        </p:nvPicPr>
        <p:blipFill>
          <a:blip r:embed="rId2"/>
          <a:stretch>
            <a:fillRect/>
          </a:stretch>
        </p:blipFill>
        <p:spPr>
          <a:xfrm>
            <a:off x="409074" y="328696"/>
            <a:ext cx="6200608" cy="6200608"/>
          </a:xfrm>
          <a:prstGeom prst="rect">
            <a:avLst/>
          </a:prstGeom>
        </p:spPr>
      </p:pic>
      <p:sp>
        <p:nvSpPr>
          <p:cNvPr id="9" name="Rectangle 8">
            <a:extLst>
              <a:ext uri="{FF2B5EF4-FFF2-40B4-BE49-F238E27FC236}">
                <a16:creationId xmlns:a16="http://schemas.microsoft.com/office/drawing/2014/main" id="{268C45C5-E20F-2944-B4DA-A68C0B816568}"/>
              </a:ext>
            </a:extLst>
          </p:cNvPr>
          <p:cNvSpPr/>
          <p:nvPr/>
        </p:nvSpPr>
        <p:spPr>
          <a:xfrm>
            <a:off x="7138737" y="3178973"/>
            <a:ext cx="6096000" cy="1754326"/>
          </a:xfrm>
          <a:prstGeom prst="rect">
            <a:avLst/>
          </a:prstGeom>
        </p:spPr>
        <p:txBody>
          <a:bodyPr>
            <a:spAutoFit/>
          </a:bodyPr>
          <a:lstStyle/>
          <a:p>
            <a:r>
              <a:rPr lang="en-US" b="0" i="0" u="none" strike="noStrike" dirty="0">
                <a:solidFill>
                  <a:srgbClr val="585555"/>
                </a:solidFill>
                <a:effectLst/>
                <a:latin typeface="texgyreadventorregular"/>
              </a:rPr>
              <a:t>• Semi-matte, velvet finish that is non-drying</a:t>
            </a:r>
          </a:p>
          <a:p>
            <a:r>
              <a:rPr lang="en-US" b="0" i="0" u="none" strike="noStrike" dirty="0">
                <a:solidFill>
                  <a:srgbClr val="585555"/>
                </a:solidFill>
                <a:effectLst/>
                <a:latin typeface="texgyreadventorregular"/>
              </a:rPr>
              <a:t>• Creamy texture ensures smooth application</a:t>
            </a:r>
          </a:p>
          <a:p>
            <a:r>
              <a:rPr lang="en-US" b="0" i="0" u="none" strike="noStrike" dirty="0">
                <a:solidFill>
                  <a:srgbClr val="585555"/>
                </a:solidFill>
                <a:effectLst/>
                <a:latin typeface="texgyreadventorregular"/>
              </a:rPr>
              <a:t>• Instant hydration ensures comfortable wear</a:t>
            </a:r>
          </a:p>
          <a:p>
            <a:r>
              <a:rPr lang="en-US" b="0" i="0" u="none" strike="noStrike" dirty="0">
                <a:solidFill>
                  <a:srgbClr val="585555"/>
                </a:solidFill>
                <a:effectLst/>
                <a:latin typeface="texgyreadventorregular"/>
              </a:rPr>
              <a:t>• Paraben-free</a:t>
            </a:r>
          </a:p>
          <a:p>
            <a:br>
              <a:rPr lang="en-US" dirty="0"/>
            </a:br>
            <a:endParaRPr lang="en-US" dirty="0"/>
          </a:p>
        </p:txBody>
      </p:sp>
      <p:sp>
        <p:nvSpPr>
          <p:cNvPr id="10" name="MODERN…">
            <a:extLst>
              <a:ext uri="{FF2B5EF4-FFF2-40B4-BE49-F238E27FC236}">
                <a16:creationId xmlns:a16="http://schemas.microsoft.com/office/drawing/2014/main" id="{2A1BA720-E882-B245-8237-E77A9BF75E46}"/>
              </a:ext>
            </a:extLst>
          </p:cNvPr>
          <p:cNvSpPr/>
          <p:nvPr/>
        </p:nvSpPr>
        <p:spPr>
          <a:xfrm>
            <a:off x="7138737" y="914400"/>
            <a:ext cx="3179928" cy="1432956"/>
          </a:xfrm>
          <a:prstGeom prst="rect">
            <a:avLst/>
          </a:prstGeom>
          <a:ln w="12700">
            <a:miter lim="400000"/>
          </a:ln>
          <a:extLst>
            <a:ext uri="{C572A759-6A51-4108-AA02-DFA0A04FC94B}">
              <ma14:wrappingTextBoxFlag xmlns="" xmlns:ma14="http://schemas.microsoft.com/office/mac/drawingml/2011/main" val="1"/>
            </a:ext>
          </a:extLst>
        </p:spPr>
        <p:txBody>
          <a:bodyPr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Motives</a:t>
            </a:r>
          </a:p>
          <a:p>
            <a:pPr algn="l">
              <a:lnSpc>
                <a:spcPct val="80000"/>
              </a:lnSpc>
              <a:defRPr sz="7200" spc="720">
                <a:solidFill>
                  <a:srgbClr val="151314"/>
                </a:solidFill>
                <a:latin typeface="+mj-lt"/>
                <a:ea typeface="+mj-ea"/>
                <a:cs typeface="+mj-cs"/>
                <a:sym typeface="Montserrat Bold"/>
              </a:defRPr>
            </a:pPr>
            <a:r>
              <a:rPr lang="en-US" sz="3600" dirty="0"/>
              <a:t>Velvet Lipstick</a:t>
            </a:r>
            <a:endParaRPr sz="3600" dirty="0"/>
          </a:p>
        </p:txBody>
      </p:sp>
      <p:sp>
        <p:nvSpPr>
          <p:cNvPr id="7" name="Rectangle 6">
            <a:extLst>
              <a:ext uri="{FF2B5EF4-FFF2-40B4-BE49-F238E27FC236}">
                <a16:creationId xmlns:a16="http://schemas.microsoft.com/office/drawing/2014/main" id="{81270A11-2534-674F-BF52-AA6D50B18966}"/>
              </a:ext>
            </a:extLst>
          </p:cNvPr>
          <p:cNvSpPr/>
          <p:nvPr/>
        </p:nvSpPr>
        <p:spPr>
          <a:xfrm>
            <a:off x="7104838" y="2358189"/>
            <a:ext cx="1287532" cy="369332"/>
          </a:xfrm>
          <a:prstGeom prst="rect">
            <a:avLst/>
          </a:prstGeom>
        </p:spPr>
        <p:txBody>
          <a:bodyPr wrap="none">
            <a:spAutoFit/>
          </a:bodyPr>
          <a:lstStyle/>
          <a:p>
            <a:r>
              <a:rPr lang="en-US" dirty="0">
                <a:solidFill>
                  <a:srgbClr val="585555"/>
                </a:solidFill>
                <a:latin typeface="texgyreadventorregular"/>
              </a:rPr>
              <a:t>Code Varies</a:t>
            </a:r>
            <a:endParaRPr lang="en-US" dirty="0"/>
          </a:p>
        </p:txBody>
      </p:sp>
      <p:sp>
        <p:nvSpPr>
          <p:cNvPr id="11" name="TextBox 10"/>
          <p:cNvSpPr txBox="1"/>
          <p:nvPr/>
        </p:nvSpPr>
        <p:spPr>
          <a:xfrm>
            <a:off x="6975948" y="5855526"/>
            <a:ext cx="5421677" cy="369332"/>
          </a:xfrm>
          <a:prstGeom prst="rect">
            <a:avLst/>
          </a:prstGeom>
          <a:noFill/>
        </p:spPr>
        <p:txBody>
          <a:bodyPr wrap="none" rtlCol="0">
            <a:spAutoFit/>
          </a:bodyPr>
          <a:lstStyle/>
          <a:p>
            <a:r>
              <a:rPr lang="en-US" dirty="0"/>
              <a:t>*Not all featured shades are available in every market. </a:t>
            </a:r>
          </a:p>
        </p:txBody>
      </p:sp>
      <p:sp>
        <p:nvSpPr>
          <p:cNvPr id="12" name="Dresda etoa jasom osdoma."/>
          <p:cNvSpPr/>
          <p:nvPr/>
        </p:nvSpPr>
        <p:spPr>
          <a:xfrm>
            <a:off x="7138737" y="2715979"/>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$27.50  </a:t>
            </a:r>
            <a:endParaRPr sz="1800" dirty="0">
              <a:solidFill>
                <a:schemeClr val="tx1">
                  <a:lumMod val="85000"/>
                  <a:lumOff val="15000"/>
                </a:schemeClr>
              </a:solidFill>
            </a:endParaRPr>
          </a:p>
        </p:txBody>
      </p:sp>
    </p:spTree>
    <p:extLst>
      <p:ext uri="{BB962C8B-B14F-4D97-AF65-F5344CB8AC3E}">
        <p14:creationId xmlns:p14="http://schemas.microsoft.com/office/powerpoint/2010/main" val="18375554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STEP </a:t>
            </a:r>
            <a:r>
              <a:rPr lang="en-US" sz="4800">
                <a:solidFill>
                  <a:srgbClr val="FFFFFF"/>
                </a:solidFill>
              </a:rPr>
              <a:t>4</a:t>
            </a:r>
            <a:r>
              <a:rPr lang="en-US" sz="4800" kern="1200">
                <a:solidFill>
                  <a:srgbClr val="FFFFFF"/>
                </a:solidFill>
                <a:latin typeface="+mj-lt"/>
                <a:ea typeface="+mj-ea"/>
                <a:cs typeface="+mj-cs"/>
              </a:rPr>
              <a:t>: </a:t>
            </a:r>
            <a:br>
              <a:rPr lang="en-US" sz="4800" kern="1200">
                <a:solidFill>
                  <a:srgbClr val="FFFFFF"/>
                </a:solidFill>
                <a:latin typeface="+mj-lt"/>
                <a:ea typeface="+mj-ea"/>
                <a:cs typeface="+mj-cs"/>
              </a:rPr>
            </a:br>
            <a:r>
              <a:rPr lang="en-US" sz="4800" kern="1200">
                <a:solidFill>
                  <a:srgbClr val="FFFFFF"/>
                </a:solidFill>
                <a:latin typeface="+mj-lt"/>
                <a:ea typeface="+mj-ea"/>
                <a:cs typeface="+mj-cs"/>
              </a:rPr>
              <a:t>Lip Liner</a:t>
            </a:r>
            <a:endParaRPr lang="en-US" sz="4800" kern="1200" dirty="0">
              <a:solidFill>
                <a:srgbClr val="FFFFFF"/>
              </a:solidFill>
              <a:latin typeface="+mj-lt"/>
              <a:ea typeface="+mj-ea"/>
              <a:cs typeface="+mj-cs"/>
            </a:endParaRPr>
          </a:p>
        </p:txBody>
      </p:sp>
      <p:sp>
        <p:nvSpPr>
          <p:cNvPr id="3" name="Text Placeholder 2"/>
          <p:cNvSpPr>
            <a:spLocks noGrp="1"/>
          </p:cNvSpPr>
          <p:nvPr>
            <p:ph type="body" idx="1"/>
          </p:nvPr>
        </p:nvSpPr>
        <p:spPr>
          <a:xfrm>
            <a:off x="674237" y="4170501"/>
            <a:ext cx="3657600" cy="1525597"/>
          </a:xfrm>
        </p:spPr>
        <p:txBody>
          <a:bodyPr vert="horz" lIns="91440" tIns="45720" rIns="91440" bIns="45720" rtlCol="0">
            <a:normAutofit/>
          </a:bodyPr>
          <a:lstStyle/>
          <a:p>
            <a:pPr marL="0" lvl="1" algn="ctr">
              <a:spcBef>
                <a:spcPts val="1000"/>
              </a:spcBef>
            </a:pPr>
            <a:r>
              <a:rPr lang="en-US" sz="1100" kern="1200">
                <a:solidFill>
                  <a:srgbClr val="FFFFFF"/>
                </a:solidFill>
                <a:latin typeface="+mn-lt"/>
                <a:ea typeface="+mn-ea"/>
                <a:cs typeface="+mn-cs"/>
              </a:rPr>
              <a:t>A makeup setting spray is quite similar to a primer, except they are applied </a:t>
            </a:r>
            <a:r>
              <a:rPr lang="en-US" sz="1100" i="1" kern="1200">
                <a:solidFill>
                  <a:srgbClr val="FFFFFF"/>
                </a:solidFill>
                <a:latin typeface="+mn-lt"/>
                <a:ea typeface="+mn-ea"/>
                <a:cs typeface="+mn-cs"/>
              </a:rPr>
              <a:t>after</a:t>
            </a:r>
            <a:r>
              <a:rPr lang="en-US" sz="1100" kern="1200">
                <a:solidFill>
                  <a:srgbClr val="FFFFFF"/>
                </a:solidFill>
                <a:latin typeface="+mn-lt"/>
                <a:ea typeface="+mn-ea"/>
                <a:cs typeface="+mn-cs"/>
              </a:rPr>
              <a:t> your makeup. Think of them like the topcoat to your makeup.  Makeup setting sprays are also transparent and don’t change the color or texture of your makeup.</a:t>
            </a:r>
          </a:p>
          <a:p>
            <a:pPr marL="0" lvl="2" algn="ctr">
              <a:spcBef>
                <a:spcPts val="1000"/>
              </a:spcBef>
            </a:pPr>
            <a:r>
              <a:rPr lang="en-US" sz="1100" kern="1200">
                <a:solidFill>
                  <a:srgbClr val="FFFFFF"/>
                </a:solidFill>
                <a:latin typeface="+mn-lt"/>
                <a:ea typeface="+mn-ea"/>
                <a:cs typeface="+mn-cs"/>
              </a:rPr>
              <a:t>Keeps your makeup in place</a:t>
            </a:r>
          </a:p>
          <a:p>
            <a:pPr marL="0" lvl="2" algn="ctr">
              <a:spcBef>
                <a:spcPts val="1000"/>
              </a:spcBef>
            </a:pPr>
            <a:r>
              <a:rPr lang="en-US" sz="1100" kern="1200">
                <a:solidFill>
                  <a:srgbClr val="FFFFFF"/>
                </a:solidFill>
                <a:latin typeface="+mn-lt"/>
                <a:ea typeface="+mn-ea"/>
                <a:cs typeface="+mn-cs"/>
              </a:rPr>
              <a:t>Helps prevent makeup meltown</a:t>
            </a:r>
            <a:endParaRPr lang="en-US" sz="1100" kern="1200" dirty="0">
              <a:solidFill>
                <a:srgbClr val="FFFFFF"/>
              </a:solidFill>
              <a:latin typeface="+mn-lt"/>
              <a:ea typeface="+mn-ea"/>
              <a:cs typeface="+mn-cs"/>
            </a:endParaRPr>
          </a:p>
        </p:txBody>
      </p:sp>
      <p:pic>
        <p:nvPicPr>
          <p:cNvPr id="4" name="Picture 3">
            <a:extLst>
              <a:ext uri="{FF2B5EF4-FFF2-40B4-BE49-F238E27FC236}">
                <a16:creationId xmlns:a16="http://schemas.microsoft.com/office/drawing/2014/main" id="{C1774C3A-4AA7-084E-98BC-0726A1DF2A98}"/>
              </a:ext>
            </a:extLst>
          </p:cNvPr>
          <p:cNvPicPr>
            <a:picLocks noChangeAspect="1"/>
          </p:cNvPicPr>
          <p:nvPr/>
        </p:nvPicPr>
        <p:blipFill>
          <a:blip r:embed="rId2"/>
          <a:stretch>
            <a:fillRect/>
          </a:stretch>
        </p:blipFill>
        <p:spPr>
          <a:xfrm>
            <a:off x="217038" y="194544"/>
            <a:ext cx="6468912" cy="6468912"/>
          </a:xfrm>
          <a:prstGeom prst="rect">
            <a:avLst/>
          </a:prstGeom>
        </p:spPr>
      </p:pic>
      <p:sp>
        <p:nvSpPr>
          <p:cNvPr id="10" name="Rectangle 9">
            <a:extLst>
              <a:ext uri="{FF2B5EF4-FFF2-40B4-BE49-F238E27FC236}">
                <a16:creationId xmlns:a16="http://schemas.microsoft.com/office/drawing/2014/main" id="{949A2F90-F86D-D249-A653-CDF9675A1579}"/>
              </a:ext>
            </a:extLst>
          </p:cNvPr>
          <p:cNvSpPr/>
          <p:nvPr/>
        </p:nvSpPr>
        <p:spPr>
          <a:xfrm>
            <a:off x="6685950" y="3629143"/>
            <a:ext cx="6096000" cy="1200329"/>
          </a:xfrm>
          <a:prstGeom prst="rect">
            <a:avLst/>
          </a:prstGeom>
        </p:spPr>
        <p:txBody>
          <a:bodyPr>
            <a:spAutoFit/>
          </a:bodyPr>
          <a:lstStyle/>
          <a:p>
            <a:pPr marL="285750" indent="-285750">
              <a:buFont typeface="Arial" charset="0"/>
              <a:buChar char="•"/>
            </a:pPr>
            <a:r>
              <a:rPr lang="en-US" dirty="0"/>
              <a:t>Full, long-lasting coverage for extended </a:t>
            </a:r>
            <a:r>
              <a:rPr lang="en-US" dirty="0" err="1"/>
              <a:t>wearability</a:t>
            </a:r>
            <a:endParaRPr lang="en-US" dirty="0"/>
          </a:p>
          <a:p>
            <a:pPr marL="285750" indent="-285750">
              <a:buFont typeface="Arial" charset="0"/>
              <a:buChar char="•"/>
            </a:pPr>
            <a:r>
              <a:rPr lang="en-US" dirty="0"/>
              <a:t>Creamy texture ensures perfect adherence to lips</a:t>
            </a:r>
          </a:p>
          <a:p>
            <a:pPr marL="285750" indent="-285750">
              <a:buFont typeface="Arial" charset="0"/>
              <a:buChar char="•"/>
            </a:pPr>
            <a:r>
              <a:rPr lang="en-US" dirty="0"/>
              <a:t>Brilliant shine with high </a:t>
            </a:r>
            <a:r>
              <a:rPr lang="en-US" dirty="0" err="1"/>
              <a:t>colour</a:t>
            </a:r>
            <a:r>
              <a:rPr lang="en-US" dirty="0"/>
              <a:t> impact</a:t>
            </a:r>
          </a:p>
          <a:p>
            <a:pPr marL="285750" indent="-285750">
              <a:buFont typeface="Arial" charset="0"/>
              <a:buChar char="•"/>
            </a:pPr>
            <a:r>
              <a:rPr lang="en-US" dirty="0"/>
              <a:t>Paraben free</a:t>
            </a:r>
          </a:p>
        </p:txBody>
      </p:sp>
      <p:sp>
        <p:nvSpPr>
          <p:cNvPr id="11" name="MODERN…">
            <a:extLst>
              <a:ext uri="{FF2B5EF4-FFF2-40B4-BE49-F238E27FC236}">
                <a16:creationId xmlns:a16="http://schemas.microsoft.com/office/drawing/2014/main" id="{8067AD3A-92A4-874C-A92D-636FF979F39E}"/>
              </a:ext>
            </a:extLst>
          </p:cNvPr>
          <p:cNvSpPr/>
          <p:nvPr/>
        </p:nvSpPr>
        <p:spPr>
          <a:xfrm>
            <a:off x="7143150" y="644999"/>
            <a:ext cx="3179928" cy="538802"/>
          </a:xfrm>
          <a:prstGeom prst="rect">
            <a:avLst/>
          </a:prstGeom>
          <a:ln w="12700">
            <a:miter lim="400000"/>
          </a:ln>
          <a:extLst>
            <a:ext uri="{C572A759-6A51-4108-AA02-DFA0A04FC94B}">
              <ma14:wrappingTextBoxFlag xmlns="" xmlns:ma14="http://schemas.microsoft.com/office/mac/drawingml/2011/main" val="1"/>
            </a:ext>
          </a:extLst>
        </p:spPr>
        <p:txBody>
          <a:bodyPr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Motives</a:t>
            </a:r>
            <a:endParaRPr sz="3600" dirty="0"/>
          </a:p>
        </p:txBody>
      </p:sp>
      <p:sp>
        <p:nvSpPr>
          <p:cNvPr id="13" name="MODERN…">
            <a:extLst>
              <a:ext uri="{FF2B5EF4-FFF2-40B4-BE49-F238E27FC236}">
                <a16:creationId xmlns:a16="http://schemas.microsoft.com/office/drawing/2014/main" id="{EBF0EC42-59F4-7E40-8031-5D0E44BAC4E7}"/>
              </a:ext>
            </a:extLst>
          </p:cNvPr>
          <p:cNvSpPr/>
          <p:nvPr/>
        </p:nvSpPr>
        <p:spPr>
          <a:xfrm>
            <a:off x="7143149" y="1195214"/>
            <a:ext cx="3991811" cy="535531"/>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All Day </a:t>
            </a:r>
            <a:endParaRPr sz="3600" dirty="0"/>
          </a:p>
        </p:txBody>
      </p:sp>
      <p:sp>
        <p:nvSpPr>
          <p:cNvPr id="14" name="MODERN…">
            <a:extLst>
              <a:ext uri="{FF2B5EF4-FFF2-40B4-BE49-F238E27FC236}">
                <a16:creationId xmlns:a16="http://schemas.microsoft.com/office/drawing/2014/main" id="{6FB5CCD2-B26B-EF4E-8874-DF338115DF0C}"/>
              </a:ext>
            </a:extLst>
          </p:cNvPr>
          <p:cNvSpPr/>
          <p:nvPr/>
        </p:nvSpPr>
        <p:spPr>
          <a:xfrm>
            <a:off x="7143150" y="1742158"/>
            <a:ext cx="3991811" cy="535531"/>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Liquid Stick</a:t>
            </a:r>
            <a:endParaRPr sz="3600" dirty="0"/>
          </a:p>
        </p:txBody>
      </p:sp>
      <p:sp>
        <p:nvSpPr>
          <p:cNvPr id="9" name="Rectangle 8">
            <a:extLst>
              <a:ext uri="{FF2B5EF4-FFF2-40B4-BE49-F238E27FC236}">
                <a16:creationId xmlns:a16="http://schemas.microsoft.com/office/drawing/2014/main" id="{2AF38640-4397-E640-9FBE-0261AB191D62}"/>
              </a:ext>
            </a:extLst>
          </p:cNvPr>
          <p:cNvSpPr/>
          <p:nvPr/>
        </p:nvSpPr>
        <p:spPr>
          <a:xfrm>
            <a:off x="7042658" y="2350589"/>
            <a:ext cx="1287532" cy="369332"/>
          </a:xfrm>
          <a:prstGeom prst="rect">
            <a:avLst/>
          </a:prstGeom>
        </p:spPr>
        <p:txBody>
          <a:bodyPr wrap="none">
            <a:spAutoFit/>
          </a:bodyPr>
          <a:lstStyle/>
          <a:p>
            <a:r>
              <a:rPr lang="en-US" dirty="0">
                <a:solidFill>
                  <a:srgbClr val="585555"/>
                </a:solidFill>
                <a:latin typeface="texgyreadventorregular"/>
              </a:rPr>
              <a:t>Code Varies</a:t>
            </a:r>
            <a:endParaRPr lang="en-US" dirty="0"/>
          </a:p>
        </p:txBody>
      </p:sp>
      <p:sp>
        <p:nvSpPr>
          <p:cNvPr id="12" name="TextBox 11"/>
          <p:cNvSpPr txBox="1"/>
          <p:nvPr/>
        </p:nvSpPr>
        <p:spPr>
          <a:xfrm>
            <a:off x="6770323" y="6154520"/>
            <a:ext cx="5421677" cy="369332"/>
          </a:xfrm>
          <a:prstGeom prst="rect">
            <a:avLst/>
          </a:prstGeom>
          <a:noFill/>
        </p:spPr>
        <p:txBody>
          <a:bodyPr wrap="none" rtlCol="0">
            <a:spAutoFit/>
          </a:bodyPr>
          <a:lstStyle/>
          <a:p>
            <a:r>
              <a:rPr lang="en-US" dirty="0"/>
              <a:t>*Not all featured shades are available in every market. </a:t>
            </a:r>
          </a:p>
        </p:txBody>
      </p:sp>
      <p:sp>
        <p:nvSpPr>
          <p:cNvPr id="15" name="Dresda etoa jasom osdoma."/>
          <p:cNvSpPr/>
          <p:nvPr/>
        </p:nvSpPr>
        <p:spPr>
          <a:xfrm>
            <a:off x="7138737" y="2715979"/>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$30.50  </a:t>
            </a:r>
            <a:endParaRPr sz="1800" dirty="0">
              <a:solidFill>
                <a:schemeClr val="tx1">
                  <a:lumMod val="85000"/>
                  <a:lumOff val="15000"/>
                </a:schemeClr>
              </a:solidFill>
            </a:endParaRPr>
          </a:p>
        </p:txBody>
      </p:sp>
    </p:spTree>
    <p:extLst>
      <p:ext uri="{BB962C8B-B14F-4D97-AF65-F5344CB8AC3E}">
        <p14:creationId xmlns:p14="http://schemas.microsoft.com/office/powerpoint/2010/main" val="7896912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STEP </a:t>
            </a:r>
            <a:r>
              <a:rPr lang="en-US" sz="4800">
                <a:solidFill>
                  <a:srgbClr val="FFFFFF"/>
                </a:solidFill>
              </a:rPr>
              <a:t>4</a:t>
            </a:r>
            <a:r>
              <a:rPr lang="en-US" sz="4800" kern="1200">
                <a:solidFill>
                  <a:srgbClr val="FFFFFF"/>
                </a:solidFill>
                <a:latin typeface="+mj-lt"/>
                <a:ea typeface="+mj-ea"/>
                <a:cs typeface="+mj-cs"/>
              </a:rPr>
              <a:t>: </a:t>
            </a:r>
            <a:br>
              <a:rPr lang="en-US" sz="4800" kern="1200">
                <a:solidFill>
                  <a:srgbClr val="FFFFFF"/>
                </a:solidFill>
                <a:latin typeface="+mj-lt"/>
                <a:ea typeface="+mj-ea"/>
                <a:cs typeface="+mj-cs"/>
              </a:rPr>
            </a:br>
            <a:r>
              <a:rPr lang="en-US" sz="4800" kern="1200">
                <a:solidFill>
                  <a:srgbClr val="FFFFFF"/>
                </a:solidFill>
                <a:latin typeface="+mj-lt"/>
                <a:ea typeface="+mj-ea"/>
                <a:cs typeface="+mj-cs"/>
              </a:rPr>
              <a:t>Lip Liner</a:t>
            </a:r>
            <a:endParaRPr lang="en-US" sz="4800" kern="1200" dirty="0">
              <a:solidFill>
                <a:srgbClr val="FFFFFF"/>
              </a:solidFill>
              <a:latin typeface="+mj-lt"/>
              <a:ea typeface="+mj-ea"/>
              <a:cs typeface="+mj-cs"/>
            </a:endParaRPr>
          </a:p>
        </p:txBody>
      </p:sp>
      <p:sp>
        <p:nvSpPr>
          <p:cNvPr id="3" name="Text Placeholder 2"/>
          <p:cNvSpPr>
            <a:spLocks noGrp="1"/>
          </p:cNvSpPr>
          <p:nvPr>
            <p:ph type="body" idx="1"/>
          </p:nvPr>
        </p:nvSpPr>
        <p:spPr>
          <a:xfrm>
            <a:off x="674237" y="4170501"/>
            <a:ext cx="3657600" cy="1525597"/>
          </a:xfrm>
        </p:spPr>
        <p:txBody>
          <a:bodyPr vert="horz" lIns="91440" tIns="45720" rIns="91440" bIns="45720" rtlCol="0">
            <a:normAutofit/>
          </a:bodyPr>
          <a:lstStyle/>
          <a:p>
            <a:pPr marL="0" lvl="1" algn="ctr">
              <a:spcBef>
                <a:spcPts val="1000"/>
              </a:spcBef>
            </a:pPr>
            <a:r>
              <a:rPr lang="en-US" sz="1100" kern="1200">
                <a:solidFill>
                  <a:srgbClr val="FFFFFF"/>
                </a:solidFill>
                <a:latin typeface="+mn-lt"/>
                <a:ea typeface="+mn-ea"/>
                <a:cs typeface="+mn-cs"/>
              </a:rPr>
              <a:t>A makeup setting spray is quite similar to a primer, except they are applied </a:t>
            </a:r>
            <a:r>
              <a:rPr lang="en-US" sz="1100" i="1" kern="1200">
                <a:solidFill>
                  <a:srgbClr val="FFFFFF"/>
                </a:solidFill>
                <a:latin typeface="+mn-lt"/>
                <a:ea typeface="+mn-ea"/>
                <a:cs typeface="+mn-cs"/>
              </a:rPr>
              <a:t>after</a:t>
            </a:r>
            <a:r>
              <a:rPr lang="en-US" sz="1100" kern="1200">
                <a:solidFill>
                  <a:srgbClr val="FFFFFF"/>
                </a:solidFill>
                <a:latin typeface="+mn-lt"/>
                <a:ea typeface="+mn-ea"/>
                <a:cs typeface="+mn-cs"/>
              </a:rPr>
              <a:t> your makeup. Think of them like the topcoat to your makeup.  Makeup setting sprays are also transparent and don’t change the color or texture of your makeup.</a:t>
            </a:r>
          </a:p>
          <a:p>
            <a:pPr marL="0" lvl="2" algn="ctr">
              <a:spcBef>
                <a:spcPts val="1000"/>
              </a:spcBef>
            </a:pPr>
            <a:r>
              <a:rPr lang="en-US" sz="1100" kern="1200">
                <a:solidFill>
                  <a:srgbClr val="FFFFFF"/>
                </a:solidFill>
                <a:latin typeface="+mn-lt"/>
                <a:ea typeface="+mn-ea"/>
                <a:cs typeface="+mn-cs"/>
              </a:rPr>
              <a:t>Keeps your makeup in place</a:t>
            </a:r>
          </a:p>
          <a:p>
            <a:pPr marL="0" lvl="2" algn="ctr">
              <a:spcBef>
                <a:spcPts val="1000"/>
              </a:spcBef>
            </a:pPr>
            <a:r>
              <a:rPr lang="en-US" sz="1100" kern="1200">
                <a:solidFill>
                  <a:srgbClr val="FFFFFF"/>
                </a:solidFill>
                <a:latin typeface="+mn-lt"/>
                <a:ea typeface="+mn-ea"/>
                <a:cs typeface="+mn-cs"/>
              </a:rPr>
              <a:t>Helps prevent makeup meltown</a:t>
            </a:r>
            <a:endParaRPr lang="en-US" sz="1100" kern="1200" dirty="0">
              <a:solidFill>
                <a:srgbClr val="FFFFFF"/>
              </a:solidFill>
              <a:latin typeface="+mn-lt"/>
              <a:ea typeface="+mn-ea"/>
              <a:cs typeface="+mn-cs"/>
            </a:endParaRPr>
          </a:p>
        </p:txBody>
      </p:sp>
      <p:sp>
        <p:nvSpPr>
          <p:cNvPr id="7" name="Rectangle 6">
            <a:extLst>
              <a:ext uri="{FF2B5EF4-FFF2-40B4-BE49-F238E27FC236}">
                <a16:creationId xmlns:a16="http://schemas.microsoft.com/office/drawing/2014/main" id="{91366114-3A87-364A-AAC1-9A9234BBA4ED}"/>
              </a:ext>
            </a:extLst>
          </p:cNvPr>
          <p:cNvSpPr/>
          <p:nvPr/>
        </p:nvSpPr>
        <p:spPr>
          <a:xfrm>
            <a:off x="6770237" y="3520586"/>
            <a:ext cx="6096000" cy="1477328"/>
          </a:xfrm>
          <a:prstGeom prst="rect">
            <a:avLst/>
          </a:prstGeom>
        </p:spPr>
        <p:txBody>
          <a:bodyPr>
            <a:spAutoFit/>
          </a:bodyPr>
          <a:lstStyle/>
          <a:p>
            <a:r>
              <a:rPr lang="en-US" b="0" i="0" u="none" strike="noStrike" dirty="0">
                <a:solidFill>
                  <a:srgbClr val="585555"/>
                </a:solidFill>
                <a:effectLst/>
                <a:latin typeface="texgyreadventorregular"/>
              </a:rPr>
              <a:t>• Full, long-lasting coverage in a matte finish</a:t>
            </a:r>
          </a:p>
          <a:p>
            <a:r>
              <a:rPr lang="en-US" b="0" i="0" u="none" strike="noStrike" dirty="0">
                <a:solidFill>
                  <a:srgbClr val="585555"/>
                </a:solidFill>
                <a:effectLst/>
                <a:latin typeface="texgyreadventorregular"/>
              </a:rPr>
              <a:t>• Minimal transfer and feathering upon application</a:t>
            </a:r>
          </a:p>
          <a:p>
            <a:r>
              <a:rPr lang="en-US" b="0" i="0" u="none" strike="noStrike" dirty="0">
                <a:solidFill>
                  <a:srgbClr val="585555"/>
                </a:solidFill>
                <a:effectLst/>
                <a:latin typeface="texgyreadventorregular"/>
              </a:rPr>
              <a:t>• Creamy texture leaves lips feeling soft and smooth</a:t>
            </a:r>
          </a:p>
          <a:p>
            <a:r>
              <a:rPr lang="en-US" b="0" i="0" u="none" strike="noStrike" dirty="0">
                <a:solidFill>
                  <a:srgbClr val="585555"/>
                </a:solidFill>
                <a:effectLst/>
                <a:latin typeface="texgyreadventorregular"/>
              </a:rPr>
              <a:t>• Quick dry time</a:t>
            </a:r>
          </a:p>
          <a:p>
            <a:r>
              <a:rPr lang="en-US" b="0" i="0" u="none" strike="noStrike" dirty="0">
                <a:solidFill>
                  <a:srgbClr val="585555"/>
                </a:solidFill>
                <a:effectLst/>
                <a:latin typeface="texgyreadventorregular"/>
              </a:rPr>
              <a:t>• Paraben-free</a:t>
            </a:r>
          </a:p>
        </p:txBody>
      </p:sp>
      <p:pic>
        <p:nvPicPr>
          <p:cNvPr id="8" name="Picture 7">
            <a:extLst>
              <a:ext uri="{FF2B5EF4-FFF2-40B4-BE49-F238E27FC236}">
                <a16:creationId xmlns:a16="http://schemas.microsoft.com/office/drawing/2014/main" id="{0CE39C20-581E-2942-9BB6-AFEDA5EEB364}"/>
              </a:ext>
            </a:extLst>
          </p:cNvPr>
          <p:cNvPicPr>
            <a:picLocks noChangeAspect="1"/>
          </p:cNvPicPr>
          <p:nvPr/>
        </p:nvPicPr>
        <p:blipFill>
          <a:blip r:embed="rId2"/>
          <a:stretch>
            <a:fillRect/>
          </a:stretch>
        </p:blipFill>
        <p:spPr>
          <a:xfrm>
            <a:off x="417763" y="345586"/>
            <a:ext cx="6096000" cy="6096000"/>
          </a:xfrm>
          <a:prstGeom prst="rect">
            <a:avLst/>
          </a:prstGeom>
        </p:spPr>
      </p:pic>
      <p:sp>
        <p:nvSpPr>
          <p:cNvPr id="9" name="MODERN…">
            <a:extLst>
              <a:ext uri="{FF2B5EF4-FFF2-40B4-BE49-F238E27FC236}">
                <a16:creationId xmlns:a16="http://schemas.microsoft.com/office/drawing/2014/main" id="{4ADC0797-198C-3D40-AAF5-A18AF1979778}"/>
              </a:ext>
            </a:extLst>
          </p:cNvPr>
          <p:cNvSpPr/>
          <p:nvPr/>
        </p:nvSpPr>
        <p:spPr>
          <a:xfrm>
            <a:off x="6978785" y="1043418"/>
            <a:ext cx="3179928" cy="1432956"/>
          </a:xfrm>
          <a:prstGeom prst="rect">
            <a:avLst/>
          </a:prstGeom>
          <a:ln w="12700">
            <a:miter lim="400000"/>
          </a:ln>
          <a:extLst>
            <a:ext uri="{C572A759-6A51-4108-AA02-DFA0A04FC94B}">
              <ma14:wrappingTextBoxFlag xmlns="" xmlns:ma14="http://schemas.microsoft.com/office/mac/drawingml/2011/main" val="1"/>
            </a:ext>
          </a:extLst>
        </p:spPr>
        <p:txBody>
          <a:bodyPr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Motives</a:t>
            </a:r>
          </a:p>
          <a:p>
            <a:pPr algn="l">
              <a:lnSpc>
                <a:spcPct val="80000"/>
              </a:lnSpc>
              <a:defRPr sz="7200" spc="720">
                <a:solidFill>
                  <a:srgbClr val="151314"/>
                </a:solidFill>
                <a:latin typeface="+mj-lt"/>
                <a:ea typeface="+mj-ea"/>
                <a:cs typeface="+mj-cs"/>
                <a:sym typeface="Montserrat Bold"/>
              </a:defRPr>
            </a:pPr>
            <a:r>
              <a:rPr lang="en-US" sz="3600" dirty="0"/>
              <a:t>Maven Mattes</a:t>
            </a:r>
            <a:endParaRPr sz="3600" dirty="0"/>
          </a:p>
        </p:txBody>
      </p:sp>
      <p:sp>
        <p:nvSpPr>
          <p:cNvPr id="10" name="Rectangle 9">
            <a:extLst>
              <a:ext uri="{FF2B5EF4-FFF2-40B4-BE49-F238E27FC236}">
                <a16:creationId xmlns:a16="http://schemas.microsoft.com/office/drawing/2014/main" id="{22CACB58-2FFB-824D-B3F4-184DD405EDCB}"/>
              </a:ext>
            </a:extLst>
          </p:cNvPr>
          <p:cNvSpPr/>
          <p:nvPr/>
        </p:nvSpPr>
        <p:spPr>
          <a:xfrm>
            <a:off x="6978785" y="2629148"/>
            <a:ext cx="1287532" cy="369332"/>
          </a:xfrm>
          <a:prstGeom prst="rect">
            <a:avLst/>
          </a:prstGeom>
        </p:spPr>
        <p:txBody>
          <a:bodyPr wrap="none">
            <a:spAutoFit/>
          </a:bodyPr>
          <a:lstStyle/>
          <a:p>
            <a:r>
              <a:rPr lang="en-US" dirty="0">
                <a:solidFill>
                  <a:srgbClr val="585555"/>
                </a:solidFill>
                <a:latin typeface="texgyreadventorregular"/>
              </a:rPr>
              <a:t>Code Varies</a:t>
            </a:r>
            <a:endParaRPr lang="en-US" dirty="0"/>
          </a:p>
        </p:txBody>
      </p:sp>
      <p:sp>
        <p:nvSpPr>
          <p:cNvPr id="11" name="TextBox 10"/>
          <p:cNvSpPr txBox="1"/>
          <p:nvPr/>
        </p:nvSpPr>
        <p:spPr>
          <a:xfrm>
            <a:off x="6770323" y="6072254"/>
            <a:ext cx="5421677" cy="369332"/>
          </a:xfrm>
          <a:prstGeom prst="rect">
            <a:avLst/>
          </a:prstGeom>
          <a:noFill/>
        </p:spPr>
        <p:txBody>
          <a:bodyPr wrap="none" rtlCol="0">
            <a:spAutoFit/>
          </a:bodyPr>
          <a:lstStyle/>
          <a:p>
            <a:r>
              <a:rPr lang="en-US" dirty="0"/>
              <a:t>*Not all featured shades are available in every market. </a:t>
            </a:r>
          </a:p>
        </p:txBody>
      </p:sp>
      <p:sp>
        <p:nvSpPr>
          <p:cNvPr id="12" name="Dresda etoa jasom osdoma."/>
          <p:cNvSpPr/>
          <p:nvPr/>
        </p:nvSpPr>
        <p:spPr>
          <a:xfrm>
            <a:off x="7051651" y="2991040"/>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$30.00  </a:t>
            </a:r>
            <a:endParaRPr sz="1800" dirty="0">
              <a:solidFill>
                <a:schemeClr val="tx1">
                  <a:lumMod val="85000"/>
                  <a:lumOff val="15000"/>
                </a:schemeClr>
              </a:solidFill>
            </a:endParaRPr>
          </a:p>
        </p:txBody>
      </p:sp>
    </p:spTree>
    <p:extLst>
      <p:ext uri="{BB962C8B-B14F-4D97-AF65-F5344CB8AC3E}">
        <p14:creationId xmlns:p14="http://schemas.microsoft.com/office/powerpoint/2010/main" val="20858124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STEP </a:t>
            </a:r>
            <a:r>
              <a:rPr lang="en-US" sz="4800">
                <a:solidFill>
                  <a:srgbClr val="FFFFFF"/>
                </a:solidFill>
              </a:rPr>
              <a:t>4</a:t>
            </a:r>
            <a:r>
              <a:rPr lang="en-US" sz="4800" kern="1200">
                <a:solidFill>
                  <a:srgbClr val="FFFFFF"/>
                </a:solidFill>
                <a:latin typeface="+mj-lt"/>
                <a:ea typeface="+mj-ea"/>
                <a:cs typeface="+mj-cs"/>
              </a:rPr>
              <a:t>: </a:t>
            </a:r>
            <a:br>
              <a:rPr lang="en-US" sz="4800" kern="1200">
                <a:solidFill>
                  <a:srgbClr val="FFFFFF"/>
                </a:solidFill>
                <a:latin typeface="+mj-lt"/>
                <a:ea typeface="+mj-ea"/>
                <a:cs typeface="+mj-cs"/>
              </a:rPr>
            </a:br>
            <a:r>
              <a:rPr lang="en-US" sz="4800" kern="1200">
                <a:solidFill>
                  <a:srgbClr val="FFFFFF"/>
                </a:solidFill>
                <a:latin typeface="+mj-lt"/>
                <a:ea typeface="+mj-ea"/>
                <a:cs typeface="+mj-cs"/>
              </a:rPr>
              <a:t>Lip Liner</a:t>
            </a:r>
            <a:endParaRPr lang="en-US" sz="4800" kern="1200" dirty="0">
              <a:solidFill>
                <a:srgbClr val="FFFFFF"/>
              </a:solidFill>
              <a:latin typeface="+mj-lt"/>
              <a:ea typeface="+mj-ea"/>
              <a:cs typeface="+mj-cs"/>
            </a:endParaRPr>
          </a:p>
        </p:txBody>
      </p:sp>
      <p:sp>
        <p:nvSpPr>
          <p:cNvPr id="3" name="Text Placeholder 2"/>
          <p:cNvSpPr>
            <a:spLocks noGrp="1"/>
          </p:cNvSpPr>
          <p:nvPr>
            <p:ph type="body" idx="1"/>
          </p:nvPr>
        </p:nvSpPr>
        <p:spPr>
          <a:xfrm>
            <a:off x="674237" y="4170501"/>
            <a:ext cx="3657600" cy="1525597"/>
          </a:xfrm>
        </p:spPr>
        <p:txBody>
          <a:bodyPr vert="horz" lIns="91440" tIns="45720" rIns="91440" bIns="45720" rtlCol="0">
            <a:normAutofit/>
          </a:bodyPr>
          <a:lstStyle/>
          <a:p>
            <a:pPr marL="0" lvl="1" algn="ctr">
              <a:spcBef>
                <a:spcPts val="1000"/>
              </a:spcBef>
            </a:pPr>
            <a:r>
              <a:rPr lang="en-US" sz="1100" kern="1200">
                <a:solidFill>
                  <a:srgbClr val="FFFFFF"/>
                </a:solidFill>
                <a:latin typeface="+mn-lt"/>
                <a:ea typeface="+mn-ea"/>
                <a:cs typeface="+mn-cs"/>
              </a:rPr>
              <a:t>A makeup setting spray is quite similar to a primer, except they are applied </a:t>
            </a:r>
            <a:r>
              <a:rPr lang="en-US" sz="1100" i="1" kern="1200">
                <a:solidFill>
                  <a:srgbClr val="FFFFFF"/>
                </a:solidFill>
                <a:latin typeface="+mn-lt"/>
                <a:ea typeface="+mn-ea"/>
                <a:cs typeface="+mn-cs"/>
              </a:rPr>
              <a:t>after</a:t>
            </a:r>
            <a:r>
              <a:rPr lang="en-US" sz="1100" kern="1200">
                <a:solidFill>
                  <a:srgbClr val="FFFFFF"/>
                </a:solidFill>
                <a:latin typeface="+mn-lt"/>
                <a:ea typeface="+mn-ea"/>
                <a:cs typeface="+mn-cs"/>
              </a:rPr>
              <a:t> your makeup. Think of them like the topcoat to your makeup.  Makeup setting sprays are also transparent and don’t change the color or texture of your makeup.</a:t>
            </a:r>
          </a:p>
          <a:p>
            <a:pPr marL="0" lvl="2" algn="ctr">
              <a:spcBef>
                <a:spcPts val="1000"/>
              </a:spcBef>
            </a:pPr>
            <a:r>
              <a:rPr lang="en-US" sz="1100" kern="1200">
                <a:solidFill>
                  <a:srgbClr val="FFFFFF"/>
                </a:solidFill>
                <a:latin typeface="+mn-lt"/>
                <a:ea typeface="+mn-ea"/>
                <a:cs typeface="+mn-cs"/>
              </a:rPr>
              <a:t>Keeps your makeup in place</a:t>
            </a:r>
          </a:p>
          <a:p>
            <a:pPr marL="0" lvl="2" algn="ctr">
              <a:spcBef>
                <a:spcPts val="1000"/>
              </a:spcBef>
            </a:pPr>
            <a:r>
              <a:rPr lang="en-US" sz="1100" kern="1200">
                <a:solidFill>
                  <a:srgbClr val="FFFFFF"/>
                </a:solidFill>
                <a:latin typeface="+mn-lt"/>
                <a:ea typeface="+mn-ea"/>
                <a:cs typeface="+mn-cs"/>
              </a:rPr>
              <a:t>Helps prevent makeup meltown</a:t>
            </a:r>
            <a:endParaRPr lang="en-US" sz="1100" kern="1200" dirty="0">
              <a:solidFill>
                <a:srgbClr val="FFFFFF"/>
              </a:solidFill>
              <a:latin typeface="+mn-lt"/>
              <a:ea typeface="+mn-ea"/>
              <a:cs typeface="+mn-cs"/>
            </a:endParaRPr>
          </a:p>
        </p:txBody>
      </p:sp>
      <p:pic>
        <p:nvPicPr>
          <p:cNvPr id="4" name="Picture 3">
            <a:extLst>
              <a:ext uri="{FF2B5EF4-FFF2-40B4-BE49-F238E27FC236}">
                <a16:creationId xmlns:a16="http://schemas.microsoft.com/office/drawing/2014/main" id="{241EDE51-4299-3D49-A87F-33CC051CD9EF}"/>
              </a:ext>
            </a:extLst>
          </p:cNvPr>
          <p:cNvPicPr>
            <a:picLocks noChangeAspect="1"/>
          </p:cNvPicPr>
          <p:nvPr/>
        </p:nvPicPr>
        <p:blipFill>
          <a:blip r:embed="rId2"/>
          <a:stretch>
            <a:fillRect/>
          </a:stretch>
        </p:blipFill>
        <p:spPr>
          <a:xfrm>
            <a:off x="537879" y="283644"/>
            <a:ext cx="6259414" cy="6290711"/>
          </a:xfrm>
          <a:prstGeom prst="rect">
            <a:avLst/>
          </a:prstGeom>
        </p:spPr>
      </p:pic>
      <p:sp>
        <p:nvSpPr>
          <p:cNvPr id="5" name="Rectangle 4">
            <a:extLst>
              <a:ext uri="{FF2B5EF4-FFF2-40B4-BE49-F238E27FC236}">
                <a16:creationId xmlns:a16="http://schemas.microsoft.com/office/drawing/2014/main" id="{E4E2958F-8953-B643-B1D7-DC1829AA6F4E}"/>
              </a:ext>
            </a:extLst>
          </p:cNvPr>
          <p:cNvSpPr/>
          <p:nvPr/>
        </p:nvSpPr>
        <p:spPr>
          <a:xfrm>
            <a:off x="7024522" y="3378532"/>
            <a:ext cx="6096000" cy="1477328"/>
          </a:xfrm>
          <a:prstGeom prst="rect">
            <a:avLst/>
          </a:prstGeom>
        </p:spPr>
        <p:txBody>
          <a:bodyPr>
            <a:spAutoFit/>
          </a:bodyPr>
          <a:lstStyle/>
          <a:p>
            <a:r>
              <a:rPr lang="en-US" b="0" i="0" u="none" strike="noStrike" dirty="0">
                <a:solidFill>
                  <a:srgbClr val="585555"/>
                </a:solidFill>
                <a:effectLst/>
                <a:latin typeface="texgyreadventorregular"/>
              </a:rPr>
              <a:t>• Bold, metallic finish</a:t>
            </a:r>
          </a:p>
          <a:p>
            <a:r>
              <a:rPr lang="en-US" b="0" i="0" u="none" strike="noStrike" dirty="0">
                <a:solidFill>
                  <a:srgbClr val="585555"/>
                </a:solidFill>
                <a:effectLst/>
                <a:latin typeface="texgyreadventorregular"/>
              </a:rPr>
              <a:t>• Long-lasting coverage</a:t>
            </a:r>
          </a:p>
          <a:p>
            <a:r>
              <a:rPr lang="en-US" b="0" i="0" u="none" strike="noStrike" dirty="0">
                <a:solidFill>
                  <a:srgbClr val="585555"/>
                </a:solidFill>
                <a:effectLst/>
                <a:latin typeface="texgyreadventorregular"/>
              </a:rPr>
              <a:t>• Minimal transfer and feathering upon application</a:t>
            </a:r>
          </a:p>
          <a:p>
            <a:r>
              <a:rPr lang="en-US" b="0" i="0" u="none" strike="noStrike" dirty="0">
                <a:solidFill>
                  <a:srgbClr val="585555"/>
                </a:solidFill>
                <a:effectLst/>
                <a:latin typeface="texgyreadventorregular"/>
              </a:rPr>
              <a:t>• Quick dry time</a:t>
            </a:r>
          </a:p>
          <a:p>
            <a:r>
              <a:rPr lang="en-US" b="0" i="0" u="none" strike="noStrike" dirty="0">
                <a:solidFill>
                  <a:srgbClr val="585555"/>
                </a:solidFill>
                <a:effectLst/>
                <a:latin typeface="texgyreadventorregular"/>
              </a:rPr>
              <a:t>• Paraben-free</a:t>
            </a:r>
          </a:p>
        </p:txBody>
      </p:sp>
      <p:sp>
        <p:nvSpPr>
          <p:cNvPr id="7" name="MODERN…">
            <a:extLst>
              <a:ext uri="{FF2B5EF4-FFF2-40B4-BE49-F238E27FC236}">
                <a16:creationId xmlns:a16="http://schemas.microsoft.com/office/drawing/2014/main" id="{9AE94B73-1C41-614C-8E0E-C6A00E937CCA}"/>
              </a:ext>
            </a:extLst>
          </p:cNvPr>
          <p:cNvSpPr/>
          <p:nvPr/>
        </p:nvSpPr>
        <p:spPr>
          <a:xfrm>
            <a:off x="7114674" y="1251284"/>
            <a:ext cx="3179928" cy="1432956"/>
          </a:xfrm>
          <a:prstGeom prst="rect">
            <a:avLst/>
          </a:prstGeom>
          <a:ln w="12700">
            <a:miter lim="400000"/>
          </a:ln>
          <a:extLst>
            <a:ext uri="{C572A759-6A51-4108-AA02-DFA0A04FC94B}">
              <ma14:wrappingTextBoxFlag xmlns="" xmlns:ma14="http://schemas.microsoft.com/office/mac/drawingml/2011/main" val="1"/>
            </a:ext>
          </a:extLst>
        </p:spPr>
        <p:txBody>
          <a:bodyPr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Motives</a:t>
            </a:r>
          </a:p>
          <a:p>
            <a:pPr algn="l">
              <a:lnSpc>
                <a:spcPct val="80000"/>
              </a:lnSpc>
              <a:defRPr sz="7200" spc="720">
                <a:solidFill>
                  <a:srgbClr val="151314"/>
                </a:solidFill>
                <a:latin typeface="+mj-lt"/>
                <a:ea typeface="+mj-ea"/>
                <a:cs typeface="+mj-cs"/>
                <a:sym typeface="Montserrat Bold"/>
              </a:defRPr>
            </a:pPr>
            <a:r>
              <a:rPr lang="en-US" sz="3600" dirty="0"/>
              <a:t>Metallic Paints</a:t>
            </a:r>
            <a:endParaRPr sz="3600" dirty="0"/>
          </a:p>
        </p:txBody>
      </p:sp>
      <p:sp>
        <p:nvSpPr>
          <p:cNvPr id="8" name="Rectangle 7">
            <a:extLst>
              <a:ext uri="{FF2B5EF4-FFF2-40B4-BE49-F238E27FC236}">
                <a16:creationId xmlns:a16="http://schemas.microsoft.com/office/drawing/2014/main" id="{7567959C-E181-B549-8D6A-E2DDCE739C00}"/>
              </a:ext>
            </a:extLst>
          </p:cNvPr>
          <p:cNvSpPr/>
          <p:nvPr/>
        </p:nvSpPr>
        <p:spPr>
          <a:xfrm>
            <a:off x="7114674" y="2684240"/>
            <a:ext cx="1287532" cy="369332"/>
          </a:xfrm>
          <a:prstGeom prst="rect">
            <a:avLst/>
          </a:prstGeom>
        </p:spPr>
        <p:txBody>
          <a:bodyPr wrap="none">
            <a:spAutoFit/>
          </a:bodyPr>
          <a:lstStyle/>
          <a:p>
            <a:r>
              <a:rPr lang="en-US" dirty="0">
                <a:solidFill>
                  <a:srgbClr val="585555"/>
                </a:solidFill>
                <a:latin typeface="texgyreadventorregular"/>
              </a:rPr>
              <a:t>Code Varies</a:t>
            </a:r>
            <a:endParaRPr lang="en-US" dirty="0"/>
          </a:p>
        </p:txBody>
      </p:sp>
      <p:sp>
        <p:nvSpPr>
          <p:cNvPr id="9" name="TextBox 8"/>
          <p:cNvSpPr txBox="1"/>
          <p:nvPr/>
        </p:nvSpPr>
        <p:spPr>
          <a:xfrm>
            <a:off x="7024522" y="6179266"/>
            <a:ext cx="5421677" cy="369332"/>
          </a:xfrm>
          <a:prstGeom prst="rect">
            <a:avLst/>
          </a:prstGeom>
          <a:noFill/>
        </p:spPr>
        <p:txBody>
          <a:bodyPr wrap="none" rtlCol="0">
            <a:spAutoFit/>
          </a:bodyPr>
          <a:lstStyle/>
          <a:p>
            <a:r>
              <a:rPr lang="en-US" dirty="0"/>
              <a:t>*Not all featured shades are available in every market. </a:t>
            </a:r>
          </a:p>
        </p:txBody>
      </p:sp>
      <p:sp>
        <p:nvSpPr>
          <p:cNvPr id="10" name="Dresda etoa jasom osdoma."/>
          <p:cNvSpPr/>
          <p:nvPr/>
        </p:nvSpPr>
        <p:spPr>
          <a:xfrm>
            <a:off x="7138737" y="2983599"/>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$32.25  </a:t>
            </a:r>
            <a:endParaRPr sz="1800" dirty="0">
              <a:solidFill>
                <a:schemeClr val="tx1">
                  <a:lumMod val="85000"/>
                  <a:lumOff val="15000"/>
                </a:schemeClr>
              </a:solidFill>
            </a:endParaRPr>
          </a:p>
        </p:txBody>
      </p:sp>
    </p:spTree>
    <p:extLst>
      <p:ext uri="{BB962C8B-B14F-4D97-AF65-F5344CB8AC3E}">
        <p14:creationId xmlns:p14="http://schemas.microsoft.com/office/powerpoint/2010/main" val="18994948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STEP </a:t>
            </a:r>
            <a:r>
              <a:rPr lang="en-US" sz="4800">
                <a:solidFill>
                  <a:srgbClr val="FFFFFF"/>
                </a:solidFill>
              </a:rPr>
              <a:t>4</a:t>
            </a:r>
            <a:r>
              <a:rPr lang="en-US" sz="4800" kern="1200">
                <a:solidFill>
                  <a:srgbClr val="FFFFFF"/>
                </a:solidFill>
                <a:latin typeface="+mj-lt"/>
                <a:ea typeface="+mj-ea"/>
                <a:cs typeface="+mj-cs"/>
              </a:rPr>
              <a:t>: </a:t>
            </a:r>
            <a:br>
              <a:rPr lang="en-US" sz="4800" kern="1200">
                <a:solidFill>
                  <a:srgbClr val="FFFFFF"/>
                </a:solidFill>
                <a:latin typeface="+mj-lt"/>
                <a:ea typeface="+mj-ea"/>
                <a:cs typeface="+mj-cs"/>
              </a:rPr>
            </a:br>
            <a:r>
              <a:rPr lang="en-US" sz="4800" kern="1200">
                <a:solidFill>
                  <a:srgbClr val="FFFFFF"/>
                </a:solidFill>
                <a:latin typeface="+mj-lt"/>
                <a:ea typeface="+mj-ea"/>
                <a:cs typeface="+mj-cs"/>
              </a:rPr>
              <a:t>Lip Liner</a:t>
            </a:r>
            <a:endParaRPr lang="en-US" sz="4800" kern="1200" dirty="0">
              <a:solidFill>
                <a:srgbClr val="FFFFFF"/>
              </a:solidFill>
              <a:latin typeface="+mj-lt"/>
              <a:ea typeface="+mj-ea"/>
              <a:cs typeface="+mj-cs"/>
            </a:endParaRPr>
          </a:p>
        </p:txBody>
      </p:sp>
      <p:sp>
        <p:nvSpPr>
          <p:cNvPr id="3" name="Text Placeholder 2"/>
          <p:cNvSpPr>
            <a:spLocks noGrp="1"/>
          </p:cNvSpPr>
          <p:nvPr>
            <p:ph type="body" idx="1"/>
          </p:nvPr>
        </p:nvSpPr>
        <p:spPr>
          <a:xfrm>
            <a:off x="674237" y="4170501"/>
            <a:ext cx="3657600" cy="1525597"/>
          </a:xfrm>
        </p:spPr>
        <p:txBody>
          <a:bodyPr vert="horz" lIns="91440" tIns="45720" rIns="91440" bIns="45720" rtlCol="0">
            <a:normAutofit/>
          </a:bodyPr>
          <a:lstStyle/>
          <a:p>
            <a:pPr marL="0" lvl="1" algn="ctr">
              <a:spcBef>
                <a:spcPts val="1000"/>
              </a:spcBef>
            </a:pPr>
            <a:r>
              <a:rPr lang="en-US" sz="1100" kern="1200">
                <a:solidFill>
                  <a:srgbClr val="FFFFFF"/>
                </a:solidFill>
                <a:latin typeface="+mn-lt"/>
                <a:ea typeface="+mn-ea"/>
                <a:cs typeface="+mn-cs"/>
              </a:rPr>
              <a:t>A makeup setting spray is quite similar to a primer, except they are applied </a:t>
            </a:r>
            <a:r>
              <a:rPr lang="en-US" sz="1100" i="1" kern="1200">
                <a:solidFill>
                  <a:srgbClr val="FFFFFF"/>
                </a:solidFill>
                <a:latin typeface="+mn-lt"/>
                <a:ea typeface="+mn-ea"/>
                <a:cs typeface="+mn-cs"/>
              </a:rPr>
              <a:t>after</a:t>
            </a:r>
            <a:r>
              <a:rPr lang="en-US" sz="1100" kern="1200">
                <a:solidFill>
                  <a:srgbClr val="FFFFFF"/>
                </a:solidFill>
                <a:latin typeface="+mn-lt"/>
                <a:ea typeface="+mn-ea"/>
                <a:cs typeface="+mn-cs"/>
              </a:rPr>
              <a:t> your makeup. Think of them like the topcoat to your makeup.  Makeup setting sprays are also transparent and don’t change the color or texture of your makeup.</a:t>
            </a:r>
          </a:p>
          <a:p>
            <a:pPr marL="0" lvl="2" algn="ctr">
              <a:spcBef>
                <a:spcPts val="1000"/>
              </a:spcBef>
            </a:pPr>
            <a:r>
              <a:rPr lang="en-US" sz="1100" kern="1200">
                <a:solidFill>
                  <a:srgbClr val="FFFFFF"/>
                </a:solidFill>
                <a:latin typeface="+mn-lt"/>
                <a:ea typeface="+mn-ea"/>
                <a:cs typeface="+mn-cs"/>
              </a:rPr>
              <a:t>Keeps your makeup in place</a:t>
            </a:r>
          </a:p>
          <a:p>
            <a:pPr marL="0" lvl="2" algn="ctr">
              <a:spcBef>
                <a:spcPts val="1000"/>
              </a:spcBef>
            </a:pPr>
            <a:r>
              <a:rPr lang="en-US" sz="1100" kern="1200">
                <a:solidFill>
                  <a:srgbClr val="FFFFFF"/>
                </a:solidFill>
                <a:latin typeface="+mn-lt"/>
                <a:ea typeface="+mn-ea"/>
                <a:cs typeface="+mn-cs"/>
              </a:rPr>
              <a:t>Helps prevent makeup meltown</a:t>
            </a:r>
            <a:endParaRPr lang="en-US" sz="1100" kern="1200" dirty="0">
              <a:solidFill>
                <a:srgbClr val="FFFFFF"/>
              </a:solidFill>
              <a:latin typeface="+mn-lt"/>
              <a:ea typeface="+mn-ea"/>
              <a:cs typeface="+mn-cs"/>
            </a:endParaRPr>
          </a:p>
        </p:txBody>
      </p:sp>
      <p:pic>
        <p:nvPicPr>
          <p:cNvPr id="5" name="Picture 4">
            <a:extLst>
              <a:ext uri="{FF2B5EF4-FFF2-40B4-BE49-F238E27FC236}">
                <a16:creationId xmlns:a16="http://schemas.microsoft.com/office/drawing/2014/main" id="{266FC2FE-31E8-5943-B7C7-1576E12CB809}"/>
              </a:ext>
            </a:extLst>
          </p:cNvPr>
          <p:cNvPicPr>
            <a:picLocks noChangeAspect="1"/>
          </p:cNvPicPr>
          <p:nvPr/>
        </p:nvPicPr>
        <p:blipFill>
          <a:blip r:embed="rId2"/>
          <a:stretch>
            <a:fillRect/>
          </a:stretch>
        </p:blipFill>
        <p:spPr>
          <a:xfrm>
            <a:off x="674237" y="338889"/>
            <a:ext cx="6180221" cy="6180221"/>
          </a:xfrm>
          <a:prstGeom prst="rect">
            <a:avLst/>
          </a:prstGeom>
        </p:spPr>
      </p:pic>
      <p:sp>
        <p:nvSpPr>
          <p:cNvPr id="6" name="Rectangle 5">
            <a:extLst>
              <a:ext uri="{FF2B5EF4-FFF2-40B4-BE49-F238E27FC236}">
                <a16:creationId xmlns:a16="http://schemas.microsoft.com/office/drawing/2014/main" id="{0622B18B-CBB8-8D44-97D4-8E393A3BE822}"/>
              </a:ext>
            </a:extLst>
          </p:cNvPr>
          <p:cNvSpPr/>
          <p:nvPr/>
        </p:nvSpPr>
        <p:spPr>
          <a:xfrm>
            <a:off x="7247023" y="3016339"/>
            <a:ext cx="4636500" cy="1754326"/>
          </a:xfrm>
          <a:prstGeom prst="rect">
            <a:avLst/>
          </a:prstGeom>
        </p:spPr>
        <p:txBody>
          <a:bodyPr wrap="square">
            <a:spAutoFit/>
          </a:bodyPr>
          <a:lstStyle/>
          <a:p>
            <a:r>
              <a:rPr lang="en-US" b="0" i="0" u="none" strike="noStrike" dirty="0">
                <a:solidFill>
                  <a:srgbClr val="585555"/>
                </a:solidFill>
                <a:effectLst/>
                <a:latin typeface="texgyreadventorregular"/>
              </a:rPr>
              <a:t>•   </a:t>
            </a:r>
            <a:r>
              <a:rPr lang="en-US" dirty="0" err="1">
                <a:solidFill>
                  <a:srgbClr val="585555"/>
                </a:solidFill>
                <a:latin typeface="texgyreadventorregular"/>
              </a:rPr>
              <a:t>Moisturises</a:t>
            </a:r>
            <a:r>
              <a:rPr lang="en-US" dirty="0">
                <a:solidFill>
                  <a:srgbClr val="585555"/>
                </a:solidFill>
                <a:latin typeface="texgyreadventorregular"/>
              </a:rPr>
              <a:t> and conditions for softer lips</a:t>
            </a:r>
          </a:p>
          <a:p>
            <a:pPr marL="285750" indent="-285750">
              <a:buFont typeface="Arial" panose="020B0604020202020204" pitchFamily="34" charset="0"/>
              <a:buChar char="•"/>
            </a:pPr>
            <a:r>
              <a:rPr lang="en-US" dirty="0">
                <a:solidFill>
                  <a:srgbClr val="585555"/>
                </a:solidFill>
                <a:latin typeface="texgyreadventorregular"/>
              </a:rPr>
              <a:t>Silky texture that glides on smooth</a:t>
            </a:r>
          </a:p>
          <a:p>
            <a:pPr marL="285750" indent="-285750">
              <a:buFont typeface="Arial" panose="020B0604020202020204" pitchFamily="34" charset="0"/>
              <a:buChar char="•"/>
            </a:pPr>
            <a:r>
              <a:rPr lang="en-US" dirty="0">
                <a:solidFill>
                  <a:srgbClr val="585555"/>
                </a:solidFill>
                <a:latin typeface="texgyreadventorregular"/>
              </a:rPr>
              <a:t>Vitamin E helps protect against environmental factors</a:t>
            </a:r>
          </a:p>
          <a:p>
            <a:pPr marL="285750" indent="-285750">
              <a:buFont typeface="Arial" panose="020B0604020202020204" pitchFamily="34" charset="0"/>
              <a:buChar char="•"/>
            </a:pPr>
            <a:r>
              <a:rPr lang="en-US" dirty="0">
                <a:solidFill>
                  <a:srgbClr val="585555"/>
                </a:solidFill>
                <a:latin typeface="texgyreadventorregular"/>
              </a:rPr>
              <a:t>Helps to inhibit moisture loss</a:t>
            </a:r>
          </a:p>
          <a:p>
            <a:pPr marL="285750" indent="-285750">
              <a:buFont typeface="Arial" panose="020B0604020202020204" pitchFamily="34" charset="0"/>
              <a:buChar char="•"/>
            </a:pPr>
            <a:r>
              <a:rPr lang="en-US" dirty="0">
                <a:solidFill>
                  <a:srgbClr val="585555"/>
                </a:solidFill>
                <a:latin typeface="texgyreadventorregular"/>
              </a:rPr>
              <a:t>Paraben free</a:t>
            </a:r>
            <a:endParaRPr lang="en-US" b="0" i="0" u="none" strike="noStrike" dirty="0">
              <a:solidFill>
                <a:srgbClr val="585555"/>
              </a:solidFill>
              <a:effectLst/>
              <a:latin typeface="texgyreadventorregular"/>
            </a:endParaRPr>
          </a:p>
        </p:txBody>
      </p:sp>
      <p:sp>
        <p:nvSpPr>
          <p:cNvPr id="7" name="MODERN…">
            <a:extLst>
              <a:ext uri="{FF2B5EF4-FFF2-40B4-BE49-F238E27FC236}">
                <a16:creationId xmlns:a16="http://schemas.microsoft.com/office/drawing/2014/main" id="{BE71A454-CD3A-AC41-BAB5-1BD2F43962CB}"/>
              </a:ext>
            </a:extLst>
          </p:cNvPr>
          <p:cNvSpPr/>
          <p:nvPr/>
        </p:nvSpPr>
        <p:spPr>
          <a:xfrm>
            <a:off x="7247023" y="524844"/>
            <a:ext cx="3179928" cy="1432956"/>
          </a:xfrm>
          <a:prstGeom prst="rect">
            <a:avLst/>
          </a:prstGeom>
          <a:ln w="12700">
            <a:miter lim="400000"/>
          </a:ln>
          <a:extLst>
            <a:ext uri="{C572A759-6A51-4108-AA02-DFA0A04FC94B}">
              <ma14:wrappingTextBoxFlag xmlns="" xmlns:ma14="http://schemas.microsoft.com/office/mac/drawingml/2011/main" val="1"/>
            </a:ext>
          </a:extLst>
        </p:spPr>
        <p:txBody>
          <a:bodyPr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Motives</a:t>
            </a:r>
          </a:p>
          <a:p>
            <a:pPr algn="l">
              <a:lnSpc>
                <a:spcPct val="80000"/>
              </a:lnSpc>
              <a:defRPr sz="7200" spc="720">
                <a:solidFill>
                  <a:srgbClr val="151314"/>
                </a:solidFill>
                <a:latin typeface="+mj-lt"/>
                <a:ea typeface="+mj-ea"/>
                <a:cs typeface="+mj-cs"/>
                <a:sym typeface="Montserrat Bold"/>
              </a:defRPr>
            </a:pPr>
            <a:r>
              <a:rPr lang="en-US" sz="3600" dirty="0"/>
              <a:t>Mineral Lipstick</a:t>
            </a:r>
            <a:endParaRPr sz="3600" dirty="0"/>
          </a:p>
        </p:txBody>
      </p:sp>
      <p:sp>
        <p:nvSpPr>
          <p:cNvPr id="8" name="Rectangle 7">
            <a:extLst>
              <a:ext uri="{FF2B5EF4-FFF2-40B4-BE49-F238E27FC236}">
                <a16:creationId xmlns:a16="http://schemas.microsoft.com/office/drawing/2014/main" id="{60B7F21F-076C-524D-88AB-E5CD22385CC7}"/>
              </a:ext>
            </a:extLst>
          </p:cNvPr>
          <p:cNvSpPr/>
          <p:nvPr/>
        </p:nvSpPr>
        <p:spPr>
          <a:xfrm>
            <a:off x="7247023" y="2117737"/>
            <a:ext cx="1287532" cy="369332"/>
          </a:xfrm>
          <a:prstGeom prst="rect">
            <a:avLst/>
          </a:prstGeom>
        </p:spPr>
        <p:txBody>
          <a:bodyPr wrap="none">
            <a:spAutoFit/>
          </a:bodyPr>
          <a:lstStyle/>
          <a:p>
            <a:r>
              <a:rPr lang="en-US" dirty="0">
                <a:solidFill>
                  <a:srgbClr val="585555"/>
                </a:solidFill>
                <a:latin typeface="texgyreadventorregular"/>
              </a:rPr>
              <a:t>Code Varies</a:t>
            </a:r>
            <a:endParaRPr lang="en-US" dirty="0"/>
          </a:p>
        </p:txBody>
      </p:sp>
      <p:sp>
        <p:nvSpPr>
          <p:cNvPr id="9" name="TextBox 8"/>
          <p:cNvSpPr txBox="1"/>
          <p:nvPr/>
        </p:nvSpPr>
        <p:spPr>
          <a:xfrm>
            <a:off x="6854458" y="6149778"/>
            <a:ext cx="5421677" cy="369332"/>
          </a:xfrm>
          <a:prstGeom prst="rect">
            <a:avLst/>
          </a:prstGeom>
          <a:noFill/>
        </p:spPr>
        <p:txBody>
          <a:bodyPr wrap="none" rtlCol="0">
            <a:spAutoFit/>
          </a:bodyPr>
          <a:lstStyle/>
          <a:p>
            <a:r>
              <a:rPr lang="en-US" dirty="0"/>
              <a:t>*Not all featured shades are available in every market. </a:t>
            </a:r>
          </a:p>
        </p:txBody>
      </p:sp>
      <p:sp>
        <p:nvSpPr>
          <p:cNvPr id="10" name="Dresda etoa jasom osdoma."/>
          <p:cNvSpPr/>
          <p:nvPr/>
        </p:nvSpPr>
        <p:spPr>
          <a:xfrm>
            <a:off x="7317895" y="2523210"/>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$26.75  </a:t>
            </a:r>
            <a:endParaRPr sz="1800" dirty="0">
              <a:solidFill>
                <a:schemeClr val="tx1">
                  <a:lumMod val="85000"/>
                  <a:lumOff val="15000"/>
                </a:schemeClr>
              </a:solidFill>
            </a:endParaRPr>
          </a:p>
        </p:txBody>
      </p:sp>
    </p:spTree>
    <p:extLst>
      <p:ext uri="{BB962C8B-B14F-4D97-AF65-F5344CB8AC3E}">
        <p14:creationId xmlns:p14="http://schemas.microsoft.com/office/powerpoint/2010/main" val="23602333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STEP </a:t>
            </a:r>
            <a:r>
              <a:rPr lang="en-US" sz="4800">
                <a:solidFill>
                  <a:srgbClr val="FFFFFF"/>
                </a:solidFill>
              </a:rPr>
              <a:t>4</a:t>
            </a:r>
            <a:r>
              <a:rPr lang="en-US" sz="4800" kern="1200">
                <a:solidFill>
                  <a:srgbClr val="FFFFFF"/>
                </a:solidFill>
                <a:latin typeface="+mj-lt"/>
                <a:ea typeface="+mj-ea"/>
                <a:cs typeface="+mj-cs"/>
              </a:rPr>
              <a:t>: </a:t>
            </a:r>
            <a:br>
              <a:rPr lang="en-US" sz="4800" kern="1200">
                <a:solidFill>
                  <a:srgbClr val="FFFFFF"/>
                </a:solidFill>
                <a:latin typeface="+mj-lt"/>
                <a:ea typeface="+mj-ea"/>
                <a:cs typeface="+mj-cs"/>
              </a:rPr>
            </a:br>
            <a:r>
              <a:rPr lang="en-US" sz="4800" kern="1200">
                <a:solidFill>
                  <a:srgbClr val="FFFFFF"/>
                </a:solidFill>
                <a:latin typeface="+mj-lt"/>
                <a:ea typeface="+mj-ea"/>
                <a:cs typeface="+mj-cs"/>
              </a:rPr>
              <a:t>Lip Liner</a:t>
            </a:r>
            <a:endParaRPr lang="en-US" sz="4800" kern="1200" dirty="0">
              <a:solidFill>
                <a:srgbClr val="FFFFFF"/>
              </a:solidFill>
              <a:latin typeface="+mj-lt"/>
              <a:ea typeface="+mj-ea"/>
              <a:cs typeface="+mj-cs"/>
            </a:endParaRPr>
          </a:p>
        </p:txBody>
      </p:sp>
      <p:sp>
        <p:nvSpPr>
          <p:cNvPr id="3" name="Text Placeholder 2"/>
          <p:cNvSpPr>
            <a:spLocks noGrp="1"/>
          </p:cNvSpPr>
          <p:nvPr>
            <p:ph type="body" idx="1"/>
          </p:nvPr>
        </p:nvSpPr>
        <p:spPr>
          <a:xfrm>
            <a:off x="4400204" y="4467961"/>
            <a:ext cx="3657600" cy="1525597"/>
          </a:xfrm>
        </p:spPr>
        <p:txBody>
          <a:bodyPr vert="horz" lIns="91440" tIns="45720" rIns="91440" bIns="45720" rtlCol="0">
            <a:normAutofit/>
          </a:bodyPr>
          <a:lstStyle/>
          <a:p>
            <a:pPr marL="0" lvl="1" algn="ctr">
              <a:spcBef>
                <a:spcPts val="1000"/>
              </a:spcBef>
            </a:pPr>
            <a:r>
              <a:rPr lang="en-US" sz="1100" kern="1200">
                <a:solidFill>
                  <a:srgbClr val="FFFFFF"/>
                </a:solidFill>
                <a:latin typeface="+mn-lt"/>
                <a:ea typeface="+mn-ea"/>
                <a:cs typeface="+mn-cs"/>
              </a:rPr>
              <a:t>A makeup setting spray is quite similar to a primer, except they are applied </a:t>
            </a:r>
            <a:r>
              <a:rPr lang="en-US" sz="1100" i="1" kern="1200">
                <a:solidFill>
                  <a:srgbClr val="FFFFFF"/>
                </a:solidFill>
                <a:latin typeface="+mn-lt"/>
                <a:ea typeface="+mn-ea"/>
                <a:cs typeface="+mn-cs"/>
              </a:rPr>
              <a:t>after</a:t>
            </a:r>
            <a:r>
              <a:rPr lang="en-US" sz="1100" kern="1200">
                <a:solidFill>
                  <a:srgbClr val="FFFFFF"/>
                </a:solidFill>
                <a:latin typeface="+mn-lt"/>
                <a:ea typeface="+mn-ea"/>
                <a:cs typeface="+mn-cs"/>
              </a:rPr>
              <a:t> your makeup. Think of them like the topcoat to your makeup.  Makeup setting sprays are also transparent and don’t change the color or texture of your makeup.</a:t>
            </a:r>
          </a:p>
          <a:p>
            <a:pPr marL="0" lvl="2" algn="ctr">
              <a:spcBef>
                <a:spcPts val="1000"/>
              </a:spcBef>
            </a:pPr>
            <a:r>
              <a:rPr lang="en-US" sz="1100" kern="1200">
                <a:solidFill>
                  <a:srgbClr val="FFFFFF"/>
                </a:solidFill>
                <a:latin typeface="+mn-lt"/>
                <a:ea typeface="+mn-ea"/>
                <a:cs typeface="+mn-cs"/>
              </a:rPr>
              <a:t>Keeps your makeup in place</a:t>
            </a:r>
          </a:p>
          <a:p>
            <a:pPr marL="0" lvl="2" algn="ctr">
              <a:spcBef>
                <a:spcPts val="1000"/>
              </a:spcBef>
            </a:pPr>
            <a:r>
              <a:rPr lang="en-US" sz="1100" kern="1200">
                <a:solidFill>
                  <a:srgbClr val="FFFFFF"/>
                </a:solidFill>
                <a:latin typeface="+mn-lt"/>
                <a:ea typeface="+mn-ea"/>
                <a:cs typeface="+mn-cs"/>
              </a:rPr>
              <a:t>Helps prevent makeup meltown</a:t>
            </a:r>
            <a:endParaRPr lang="en-US" sz="1100" kern="1200" dirty="0">
              <a:solidFill>
                <a:srgbClr val="FFFFFF"/>
              </a:solidFill>
              <a:latin typeface="+mn-lt"/>
              <a:ea typeface="+mn-ea"/>
              <a:cs typeface="+mn-cs"/>
            </a:endParaRPr>
          </a:p>
        </p:txBody>
      </p:sp>
      <p:sp>
        <p:nvSpPr>
          <p:cNvPr id="18" name="Rectangle 17">
            <a:extLst>
              <a:ext uri="{FF2B5EF4-FFF2-40B4-BE49-F238E27FC236}">
                <a16:creationId xmlns:a16="http://schemas.microsoft.com/office/drawing/2014/main" id="{E2AAC526-DFDE-6049-853C-B8D448370963}"/>
              </a:ext>
            </a:extLst>
          </p:cNvPr>
          <p:cNvSpPr/>
          <p:nvPr/>
        </p:nvSpPr>
        <p:spPr>
          <a:xfrm>
            <a:off x="6941062" y="2828835"/>
            <a:ext cx="6096000" cy="1200329"/>
          </a:xfrm>
          <a:prstGeom prst="rect">
            <a:avLst/>
          </a:prstGeom>
        </p:spPr>
        <p:txBody>
          <a:bodyPr>
            <a:spAutoFit/>
          </a:bodyPr>
          <a:lstStyle/>
          <a:p>
            <a:r>
              <a:rPr lang="en-US" b="0" i="0" u="none" strike="noStrike" dirty="0">
                <a:solidFill>
                  <a:srgbClr val="585555"/>
                </a:solidFill>
                <a:effectLst/>
                <a:latin typeface="texgyreadventorregular"/>
              </a:rPr>
              <a:t>• Intensely pigmented, matte shades</a:t>
            </a:r>
          </a:p>
          <a:p>
            <a:r>
              <a:rPr lang="en-US" b="0" i="0" u="none" strike="noStrike" dirty="0">
                <a:solidFill>
                  <a:srgbClr val="585555"/>
                </a:solidFill>
                <a:effectLst/>
                <a:latin typeface="texgyreadventorregular"/>
              </a:rPr>
              <a:t>• Creamy texture ensures smooth application</a:t>
            </a:r>
          </a:p>
          <a:p>
            <a:r>
              <a:rPr lang="en-US" b="0" i="0" u="none" strike="noStrike" dirty="0">
                <a:solidFill>
                  <a:srgbClr val="585555"/>
                </a:solidFill>
                <a:effectLst/>
                <a:latin typeface="texgyreadventorregular"/>
              </a:rPr>
              <a:t>• Stays true to </a:t>
            </a:r>
            <a:r>
              <a:rPr lang="en-US" b="0" i="0" u="none" strike="noStrike" dirty="0" err="1">
                <a:solidFill>
                  <a:srgbClr val="585555"/>
                </a:solidFill>
                <a:effectLst/>
                <a:latin typeface="texgyreadventorregular"/>
              </a:rPr>
              <a:t>colour</a:t>
            </a:r>
            <a:r>
              <a:rPr lang="en-US" b="0" i="0" u="none" strike="noStrike" dirty="0">
                <a:solidFill>
                  <a:srgbClr val="585555"/>
                </a:solidFill>
                <a:effectLst/>
                <a:latin typeface="texgyreadventorregular"/>
              </a:rPr>
              <a:t> for extended periods of wear</a:t>
            </a:r>
          </a:p>
          <a:p>
            <a:r>
              <a:rPr lang="en-US" b="0" i="0" u="none" strike="noStrike" dirty="0">
                <a:solidFill>
                  <a:srgbClr val="585555"/>
                </a:solidFill>
                <a:effectLst/>
                <a:latin typeface="texgyreadventorregular"/>
              </a:rPr>
              <a:t>• Paraben-free</a:t>
            </a:r>
          </a:p>
        </p:txBody>
      </p:sp>
      <p:pic>
        <p:nvPicPr>
          <p:cNvPr id="19" name="Picture 18">
            <a:extLst>
              <a:ext uri="{FF2B5EF4-FFF2-40B4-BE49-F238E27FC236}">
                <a16:creationId xmlns:a16="http://schemas.microsoft.com/office/drawing/2014/main" id="{393237BA-B5D3-BB4D-99CD-2A88AB24474C}"/>
              </a:ext>
            </a:extLst>
          </p:cNvPr>
          <p:cNvPicPr>
            <a:picLocks noChangeAspect="1"/>
          </p:cNvPicPr>
          <p:nvPr/>
        </p:nvPicPr>
        <p:blipFill>
          <a:blip r:embed="rId2"/>
          <a:stretch>
            <a:fillRect/>
          </a:stretch>
        </p:blipFill>
        <p:spPr>
          <a:xfrm>
            <a:off x="360336" y="494665"/>
            <a:ext cx="5868668" cy="5868668"/>
          </a:xfrm>
          <a:prstGeom prst="rect">
            <a:avLst/>
          </a:prstGeom>
        </p:spPr>
      </p:pic>
      <p:sp>
        <p:nvSpPr>
          <p:cNvPr id="20" name="MODERN…">
            <a:extLst>
              <a:ext uri="{FF2B5EF4-FFF2-40B4-BE49-F238E27FC236}">
                <a16:creationId xmlns:a16="http://schemas.microsoft.com/office/drawing/2014/main" id="{2F978798-C093-9447-9ACE-63075A241B5E}"/>
              </a:ext>
            </a:extLst>
          </p:cNvPr>
          <p:cNvSpPr/>
          <p:nvPr/>
        </p:nvSpPr>
        <p:spPr>
          <a:xfrm>
            <a:off x="6941062" y="657759"/>
            <a:ext cx="3179928" cy="1432956"/>
          </a:xfrm>
          <a:prstGeom prst="rect">
            <a:avLst/>
          </a:prstGeom>
          <a:ln w="12700">
            <a:miter lim="400000"/>
          </a:ln>
          <a:extLst>
            <a:ext uri="{C572A759-6A51-4108-AA02-DFA0A04FC94B}">
              <ma14:wrappingTextBoxFlag xmlns="" xmlns:ma14="http://schemas.microsoft.com/office/mac/drawingml/2011/main" val="1"/>
            </a:ext>
          </a:extLst>
        </p:spPr>
        <p:txBody>
          <a:bodyPr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Motives</a:t>
            </a:r>
          </a:p>
          <a:p>
            <a:pPr algn="l">
              <a:lnSpc>
                <a:spcPct val="80000"/>
              </a:lnSpc>
              <a:defRPr sz="7200" spc="720">
                <a:solidFill>
                  <a:srgbClr val="151314"/>
                </a:solidFill>
                <a:latin typeface="+mj-lt"/>
                <a:ea typeface="+mj-ea"/>
                <a:cs typeface="+mj-cs"/>
                <a:sym typeface="Montserrat Bold"/>
              </a:defRPr>
            </a:pPr>
            <a:r>
              <a:rPr lang="en-US" sz="3600" dirty="0"/>
              <a:t>Ultra Matte Lipstick</a:t>
            </a:r>
            <a:endParaRPr sz="3600" dirty="0"/>
          </a:p>
        </p:txBody>
      </p:sp>
      <p:sp>
        <p:nvSpPr>
          <p:cNvPr id="7" name="Rectangle 6">
            <a:extLst>
              <a:ext uri="{FF2B5EF4-FFF2-40B4-BE49-F238E27FC236}">
                <a16:creationId xmlns:a16="http://schemas.microsoft.com/office/drawing/2014/main" id="{37BCCCEB-34C5-7543-BA97-0A64127FFA57}"/>
              </a:ext>
            </a:extLst>
          </p:cNvPr>
          <p:cNvSpPr/>
          <p:nvPr/>
        </p:nvSpPr>
        <p:spPr>
          <a:xfrm>
            <a:off x="6941062" y="2055439"/>
            <a:ext cx="1287532" cy="369332"/>
          </a:xfrm>
          <a:prstGeom prst="rect">
            <a:avLst/>
          </a:prstGeom>
        </p:spPr>
        <p:txBody>
          <a:bodyPr wrap="none">
            <a:spAutoFit/>
          </a:bodyPr>
          <a:lstStyle/>
          <a:p>
            <a:r>
              <a:rPr lang="en-US" dirty="0">
                <a:solidFill>
                  <a:srgbClr val="585555"/>
                </a:solidFill>
                <a:latin typeface="texgyreadventorregular"/>
              </a:rPr>
              <a:t>Code Varies</a:t>
            </a:r>
            <a:endParaRPr lang="en-US" dirty="0"/>
          </a:p>
        </p:txBody>
      </p:sp>
      <p:sp>
        <p:nvSpPr>
          <p:cNvPr id="8" name="TextBox 7"/>
          <p:cNvSpPr txBox="1"/>
          <p:nvPr/>
        </p:nvSpPr>
        <p:spPr>
          <a:xfrm>
            <a:off x="6941062" y="5855526"/>
            <a:ext cx="5421677" cy="369332"/>
          </a:xfrm>
          <a:prstGeom prst="rect">
            <a:avLst/>
          </a:prstGeom>
          <a:noFill/>
        </p:spPr>
        <p:txBody>
          <a:bodyPr wrap="none" rtlCol="0">
            <a:spAutoFit/>
          </a:bodyPr>
          <a:lstStyle/>
          <a:p>
            <a:r>
              <a:rPr lang="en-US" dirty="0"/>
              <a:t>*Not all featured shades are available in every market. </a:t>
            </a:r>
          </a:p>
        </p:txBody>
      </p:sp>
      <p:sp>
        <p:nvSpPr>
          <p:cNvPr id="9" name="Dresda etoa jasom osdoma."/>
          <p:cNvSpPr/>
          <p:nvPr/>
        </p:nvSpPr>
        <p:spPr>
          <a:xfrm>
            <a:off x="7025525" y="2408164"/>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$25.25 </a:t>
            </a:r>
            <a:endParaRPr sz="1800" dirty="0">
              <a:solidFill>
                <a:schemeClr val="tx1">
                  <a:lumMod val="85000"/>
                  <a:lumOff val="15000"/>
                </a:schemeClr>
              </a:solidFill>
            </a:endParaRPr>
          </a:p>
        </p:txBody>
      </p:sp>
    </p:spTree>
    <p:extLst>
      <p:ext uri="{BB962C8B-B14F-4D97-AF65-F5344CB8AC3E}">
        <p14:creationId xmlns:p14="http://schemas.microsoft.com/office/powerpoint/2010/main" val="26540745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46628" y="1783959"/>
            <a:ext cx="4645250" cy="2889114"/>
          </a:xfrm>
        </p:spPr>
        <p:txBody>
          <a:bodyPr vert="horz" lIns="91440" tIns="45720" rIns="91440" bIns="45720" rtlCol="0" anchor="b">
            <a:normAutofit/>
          </a:bodyPr>
          <a:lstStyle/>
          <a:p>
            <a:r>
              <a:rPr lang="en-US" dirty="0"/>
              <a:t>STEP 6: </a:t>
            </a:r>
            <a:br>
              <a:rPr lang="en-US" dirty="0"/>
            </a:br>
            <a:r>
              <a:rPr lang="en-US" dirty="0"/>
              <a:t>Gloss</a:t>
            </a:r>
          </a:p>
        </p:txBody>
      </p:sp>
      <p:sp>
        <p:nvSpPr>
          <p:cNvPr id="3" name="Text Placeholder 2"/>
          <p:cNvSpPr>
            <a:spLocks noGrp="1"/>
          </p:cNvSpPr>
          <p:nvPr>
            <p:ph type="body" idx="1"/>
          </p:nvPr>
        </p:nvSpPr>
        <p:spPr>
          <a:xfrm>
            <a:off x="6746627" y="4750893"/>
            <a:ext cx="4645250" cy="1147863"/>
          </a:xfrm>
        </p:spPr>
        <p:txBody>
          <a:bodyPr vert="horz" lIns="91440" tIns="45720" rIns="91440" bIns="45720" rtlCol="0" anchor="t">
            <a:normAutofit/>
          </a:bodyPr>
          <a:lstStyle/>
          <a:p>
            <a:pPr marL="0" lvl="1">
              <a:spcBef>
                <a:spcPts val="1000"/>
              </a:spcBef>
            </a:pPr>
            <a:r>
              <a:rPr lang="en-US" dirty="0">
                <a:solidFill>
                  <a:schemeClr val="tx1"/>
                </a:solidFill>
              </a:rPr>
              <a:t>Let it shine!</a:t>
            </a:r>
          </a:p>
        </p:txBody>
      </p:sp>
      <p:sp>
        <p:nvSpPr>
          <p:cNvPr id="21" name="Freeform: Shape 2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02196AB-43F5-CD4F-9BB2-BC03FC44F5EE}"/>
              </a:ext>
            </a:extLst>
          </p:cNvPr>
          <p:cNvPicPr>
            <a:picLocks noChangeAspect="1"/>
          </p:cNvPicPr>
          <p:nvPr/>
        </p:nvPicPr>
        <p:blipFill rotWithShape="1">
          <a:blip r:embed="rId2"/>
          <a:srcRect r="12159"/>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508106989"/>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STEP </a:t>
            </a:r>
            <a:r>
              <a:rPr lang="en-US" sz="4800">
                <a:solidFill>
                  <a:srgbClr val="FFFFFF"/>
                </a:solidFill>
              </a:rPr>
              <a:t>4</a:t>
            </a:r>
            <a:r>
              <a:rPr lang="en-US" sz="4800" kern="1200">
                <a:solidFill>
                  <a:srgbClr val="FFFFFF"/>
                </a:solidFill>
                <a:latin typeface="+mj-lt"/>
                <a:ea typeface="+mj-ea"/>
                <a:cs typeface="+mj-cs"/>
              </a:rPr>
              <a:t>: </a:t>
            </a:r>
            <a:br>
              <a:rPr lang="en-US" sz="4800" kern="1200">
                <a:solidFill>
                  <a:srgbClr val="FFFFFF"/>
                </a:solidFill>
                <a:latin typeface="+mj-lt"/>
                <a:ea typeface="+mj-ea"/>
                <a:cs typeface="+mj-cs"/>
              </a:rPr>
            </a:br>
            <a:r>
              <a:rPr lang="en-US" sz="4800" kern="1200">
                <a:solidFill>
                  <a:srgbClr val="FFFFFF"/>
                </a:solidFill>
                <a:latin typeface="+mj-lt"/>
                <a:ea typeface="+mj-ea"/>
                <a:cs typeface="+mj-cs"/>
              </a:rPr>
              <a:t>Lip Liner</a:t>
            </a:r>
            <a:endParaRPr lang="en-US" sz="4800" kern="1200" dirty="0">
              <a:solidFill>
                <a:srgbClr val="FFFFFF"/>
              </a:solidFill>
              <a:latin typeface="+mj-lt"/>
              <a:ea typeface="+mj-ea"/>
              <a:cs typeface="+mj-cs"/>
            </a:endParaRPr>
          </a:p>
        </p:txBody>
      </p:sp>
      <p:pic>
        <p:nvPicPr>
          <p:cNvPr id="6" name="Picture 5">
            <a:extLst>
              <a:ext uri="{FF2B5EF4-FFF2-40B4-BE49-F238E27FC236}">
                <a16:creationId xmlns:a16="http://schemas.microsoft.com/office/drawing/2014/main" id="{85813278-416A-7045-9004-EF10F10799EC}"/>
              </a:ext>
            </a:extLst>
          </p:cNvPr>
          <p:cNvPicPr>
            <a:picLocks noChangeAspect="1"/>
          </p:cNvPicPr>
          <p:nvPr/>
        </p:nvPicPr>
        <p:blipFill>
          <a:blip r:embed="rId2"/>
          <a:stretch>
            <a:fillRect/>
          </a:stretch>
        </p:blipFill>
        <p:spPr>
          <a:xfrm>
            <a:off x="5606715" y="256673"/>
            <a:ext cx="6344653" cy="6344653"/>
          </a:xfrm>
          <a:prstGeom prst="rect">
            <a:avLst/>
          </a:prstGeom>
        </p:spPr>
      </p:pic>
      <p:sp>
        <p:nvSpPr>
          <p:cNvPr id="9" name="Rectangle 8">
            <a:extLst>
              <a:ext uri="{FF2B5EF4-FFF2-40B4-BE49-F238E27FC236}">
                <a16:creationId xmlns:a16="http://schemas.microsoft.com/office/drawing/2014/main" id="{741B1107-4FF5-D942-BFAE-FDBCCB5BF945}"/>
              </a:ext>
            </a:extLst>
          </p:cNvPr>
          <p:cNvSpPr/>
          <p:nvPr/>
        </p:nvSpPr>
        <p:spPr>
          <a:xfrm>
            <a:off x="303190" y="3971836"/>
            <a:ext cx="6096000" cy="1200329"/>
          </a:xfrm>
          <a:prstGeom prst="rect">
            <a:avLst/>
          </a:prstGeom>
        </p:spPr>
        <p:txBody>
          <a:bodyPr>
            <a:spAutoFit/>
          </a:bodyPr>
          <a:lstStyle/>
          <a:p>
            <a:r>
              <a:rPr lang="en-US" b="0" i="0" u="none" strike="noStrike" dirty="0">
                <a:solidFill>
                  <a:srgbClr val="585555"/>
                </a:solidFill>
                <a:effectLst/>
                <a:latin typeface="texgyreadventorregular"/>
              </a:rPr>
              <a:t>• Lips appear fuller instantly</a:t>
            </a:r>
          </a:p>
          <a:p>
            <a:r>
              <a:rPr lang="en-US" b="0" i="0" u="none" strike="noStrike" dirty="0">
                <a:solidFill>
                  <a:srgbClr val="585555"/>
                </a:solidFill>
                <a:effectLst/>
                <a:latin typeface="texgyreadventorregular"/>
              </a:rPr>
              <a:t>• Creamy texture ensures perfect adherence to lips</a:t>
            </a:r>
          </a:p>
          <a:p>
            <a:r>
              <a:rPr lang="en-US" b="0" i="0" u="none" strike="noStrike" dirty="0">
                <a:solidFill>
                  <a:srgbClr val="585555"/>
                </a:solidFill>
                <a:effectLst/>
                <a:latin typeface="texgyreadventorregular"/>
              </a:rPr>
              <a:t>• Adds brilliant shine to any lip look</a:t>
            </a:r>
          </a:p>
          <a:p>
            <a:r>
              <a:rPr lang="en-US" b="0" i="0" u="none" strike="noStrike" dirty="0">
                <a:solidFill>
                  <a:srgbClr val="585555"/>
                </a:solidFill>
                <a:effectLst/>
                <a:latin typeface="texgyreadventorregular"/>
              </a:rPr>
              <a:t>• Paraben free</a:t>
            </a:r>
          </a:p>
        </p:txBody>
      </p:sp>
      <p:sp>
        <p:nvSpPr>
          <p:cNvPr id="10" name="MODERN…">
            <a:extLst>
              <a:ext uri="{FF2B5EF4-FFF2-40B4-BE49-F238E27FC236}">
                <a16:creationId xmlns:a16="http://schemas.microsoft.com/office/drawing/2014/main" id="{6AB2421C-D4BA-9E46-BE35-00580413EE7F}"/>
              </a:ext>
            </a:extLst>
          </p:cNvPr>
          <p:cNvSpPr/>
          <p:nvPr/>
        </p:nvSpPr>
        <p:spPr>
          <a:xfrm>
            <a:off x="1035558" y="889257"/>
            <a:ext cx="3179928" cy="1432956"/>
          </a:xfrm>
          <a:prstGeom prst="rect">
            <a:avLst/>
          </a:prstGeom>
          <a:ln w="12700">
            <a:miter lim="400000"/>
          </a:ln>
          <a:extLst>
            <a:ext uri="{C572A759-6A51-4108-AA02-DFA0A04FC94B}">
              <ma14:wrappingTextBoxFlag xmlns="" xmlns:ma14="http://schemas.microsoft.com/office/mac/drawingml/2011/main" val="1"/>
            </a:ext>
          </a:extLst>
        </p:spPr>
        <p:txBody>
          <a:bodyPr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Motives</a:t>
            </a:r>
          </a:p>
          <a:p>
            <a:pPr algn="l">
              <a:lnSpc>
                <a:spcPct val="80000"/>
              </a:lnSpc>
              <a:defRPr sz="7200" spc="720">
                <a:solidFill>
                  <a:srgbClr val="151314"/>
                </a:solidFill>
                <a:latin typeface="+mj-lt"/>
                <a:ea typeface="+mj-ea"/>
                <a:cs typeface="+mj-cs"/>
                <a:sym typeface="Montserrat Bold"/>
              </a:defRPr>
            </a:pPr>
            <a:r>
              <a:rPr lang="en-US" sz="3600" dirty="0"/>
              <a:t>Pout </a:t>
            </a:r>
            <a:r>
              <a:rPr lang="en-US" sz="3600" dirty="0" err="1"/>
              <a:t>Plumpers</a:t>
            </a:r>
            <a:endParaRPr sz="3600" dirty="0"/>
          </a:p>
        </p:txBody>
      </p:sp>
      <p:sp>
        <p:nvSpPr>
          <p:cNvPr id="7" name="Rectangle 6">
            <a:extLst>
              <a:ext uri="{FF2B5EF4-FFF2-40B4-BE49-F238E27FC236}">
                <a16:creationId xmlns:a16="http://schemas.microsoft.com/office/drawing/2014/main" id="{59C82ED0-2194-5945-8BCB-6EB2D2AD1288}"/>
              </a:ext>
            </a:extLst>
          </p:cNvPr>
          <p:cNvSpPr/>
          <p:nvPr/>
        </p:nvSpPr>
        <p:spPr>
          <a:xfrm>
            <a:off x="1035558" y="2322213"/>
            <a:ext cx="1287532" cy="369332"/>
          </a:xfrm>
          <a:prstGeom prst="rect">
            <a:avLst/>
          </a:prstGeom>
        </p:spPr>
        <p:txBody>
          <a:bodyPr wrap="none">
            <a:spAutoFit/>
          </a:bodyPr>
          <a:lstStyle/>
          <a:p>
            <a:r>
              <a:rPr lang="en-US" dirty="0">
                <a:solidFill>
                  <a:srgbClr val="585555"/>
                </a:solidFill>
                <a:latin typeface="texgyreadventorregular"/>
              </a:rPr>
              <a:t>Code Varies</a:t>
            </a:r>
            <a:endParaRPr lang="en-US" dirty="0"/>
          </a:p>
        </p:txBody>
      </p:sp>
      <p:sp>
        <p:nvSpPr>
          <p:cNvPr id="8" name="Dresda etoa jasom osdoma."/>
          <p:cNvSpPr/>
          <p:nvPr/>
        </p:nvSpPr>
        <p:spPr>
          <a:xfrm>
            <a:off x="1035558" y="2691545"/>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$30.50  </a:t>
            </a:r>
            <a:endParaRPr sz="1800" dirty="0">
              <a:solidFill>
                <a:schemeClr val="tx1">
                  <a:lumMod val="85000"/>
                  <a:lumOff val="15000"/>
                </a:schemeClr>
              </a:solidFill>
            </a:endParaRPr>
          </a:p>
        </p:txBody>
      </p:sp>
    </p:spTree>
    <p:extLst>
      <p:ext uri="{BB962C8B-B14F-4D97-AF65-F5344CB8AC3E}">
        <p14:creationId xmlns:p14="http://schemas.microsoft.com/office/powerpoint/2010/main" val="4229510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20"/>
          </p:nvPr>
        </p:nvPicPr>
        <p:blipFill rotWithShape="1">
          <a:blip r:embed="rId2"/>
          <a:srcRect t="34709" r="34520"/>
          <a:stretch/>
        </p:blipFill>
        <p:spPr>
          <a:xfrm>
            <a:off x="0" y="1496291"/>
            <a:ext cx="5377262" cy="5361709"/>
          </a:xfrm>
        </p:spPr>
      </p:pic>
      <p:sp>
        <p:nvSpPr>
          <p:cNvPr id="5" name="BREAK SECTION"/>
          <p:cNvSpPr/>
          <p:nvPr/>
        </p:nvSpPr>
        <p:spPr>
          <a:xfrm>
            <a:off x="1549400" y="244309"/>
            <a:ext cx="9093199" cy="773738"/>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nchor="ctr">
            <a:spAutoFit/>
          </a:bodyPr>
          <a:lstStyle>
            <a:lvl1pPr>
              <a:lnSpc>
                <a:spcPct val="80000"/>
              </a:lnSpc>
              <a:defRPr sz="7200" spc="720">
                <a:solidFill>
                  <a:srgbClr val="151314"/>
                </a:solidFill>
                <a:latin typeface="+mj-lt"/>
                <a:ea typeface="+mj-ea"/>
                <a:cs typeface="+mj-cs"/>
                <a:sym typeface="Montserrat Bold"/>
              </a:defRPr>
            </a:lvl1pPr>
          </a:lstStyle>
          <a:p>
            <a:pPr algn="ctr"/>
            <a:r>
              <a:rPr lang="en-US" sz="5400" dirty="0">
                <a:solidFill>
                  <a:schemeClr val="tx1"/>
                </a:solidFill>
              </a:rPr>
              <a:t>GET THE LOOK</a:t>
            </a:r>
            <a:endParaRPr sz="5400" dirty="0">
              <a:solidFill>
                <a:schemeClr val="tx1"/>
              </a:solidFill>
            </a:endParaRPr>
          </a:p>
        </p:txBody>
      </p:sp>
      <p:pic>
        <p:nvPicPr>
          <p:cNvPr id="2" name="Picture 1">
            <a:extLst>
              <a:ext uri="{FF2B5EF4-FFF2-40B4-BE49-F238E27FC236}">
                <a16:creationId xmlns:a16="http://schemas.microsoft.com/office/drawing/2014/main" id="{804CF8E2-E844-1840-9A5A-0A385428F0D3}"/>
              </a:ext>
            </a:extLst>
          </p:cNvPr>
          <p:cNvPicPr>
            <a:picLocks noChangeAspect="1"/>
          </p:cNvPicPr>
          <p:nvPr/>
        </p:nvPicPr>
        <p:blipFill rotWithShape="1">
          <a:blip r:embed="rId3"/>
          <a:srcRect t="35469" r="33900" b="-1"/>
          <a:stretch/>
        </p:blipFill>
        <p:spPr>
          <a:xfrm flipH="1">
            <a:off x="6773291" y="1496291"/>
            <a:ext cx="5418709" cy="5361709"/>
          </a:xfrm>
          <a:prstGeom prst="rect">
            <a:avLst/>
          </a:prstGeom>
        </p:spPr>
      </p:pic>
      <p:sp>
        <p:nvSpPr>
          <p:cNvPr id="7" name="TextBox 6">
            <a:extLst>
              <a:ext uri="{FF2B5EF4-FFF2-40B4-BE49-F238E27FC236}">
                <a16:creationId xmlns:a16="http://schemas.microsoft.com/office/drawing/2014/main" id="{30E1FFE9-182D-D340-8F87-67665384BB0E}"/>
              </a:ext>
            </a:extLst>
          </p:cNvPr>
          <p:cNvSpPr txBox="1"/>
          <p:nvPr/>
        </p:nvSpPr>
        <p:spPr>
          <a:xfrm>
            <a:off x="249382" y="6084262"/>
            <a:ext cx="4849091" cy="769441"/>
          </a:xfrm>
          <a:prstGeom prst="rect">
            <a:avLst/>
          </a:prstGeom>
          <a:solidFill>
            <a:schemeClr val="tx1">
              <a:lumMod val="65000"/>
              <a:lumOff val="35000"/>
            </a:schemeClr>
          </a:solidFill>
        </p:spPr>
        <p:txBody>
          <a:bodyPr wrap="square" rtlCol="0">
            <a:spAutoFit/>
          </a:bodyPr>
          <a:lstStyle/>
          <a:p>
            <a:pPr algn="ctr"/>
            <a:r>
              <a:rPr lang="en-US" sz="4400" dirty="0">
                <a:solidFill>
                  <a:schemeClr val="bg2"/>
                </a:solidFill>
                <a:latin typeface="Baskerville" panose="02020502070401020303" pitchFamily="18" charset="0"/>
                <a:ea typeface="Baskerville" panose="02020502070401020303" pitchFamily="18" charset="0"/>
              </a:rPr>
              <a:t>Play it Safe</a:t>
            </a:r>
          </a:p>
        </p:txBody>
      </p:sp>
      <p:sp>
        <p:nvSpPr>
          <p:cNvPr id="8" name="TextBox 7">
            <a:extLst>
              <a:ext uri="{FF2B5EF4-FFF2-40B4-BE49-F238E27FC236}">
                <a16:creationId xmlns:a16="http://schemas.microsoft.com/office/drawing/2014/main" id="{1D83AAF7-4DCD-A94F-8879-9E3EE40A720D}"/>
              </a:ext>
            </a:extLst>
          </p:cNvPr>
          <p:cNvSpPr txBox="1"/>
          <p:nvPr/>
        </p:nvSpPr>
        <p:spPr>
          <a:xfrm>
            <a:off x="7093527" y="6088559"/>
            <a:ext cx="4849091" cy="769441"/>
          </a:xfrm>
          <a:prstGeom prst="rect">
            <a:avLst/>
          </a:prstGeom>
          <a:solidFill>
            <a:schemeClr val="tx1">
              <a:lumMod val="65000"/>
              <a:lumOff val="35000"/>
            </a:schemeClr>
          </a:solidFill>
        </p:spPr>
        <p:txBody>
          <a:bodyPr wrap="square" rtlCol="0">
            <a:spAutoFit/>
          </a:bodyPr>
          <a:lstStyle/>
          <a:p>
            <a:pPr algn="ctr"/>
            <a:r>
              <a:rPr lang="en-US" sz="4400" dirty="0">
                <a:solidFill>
                  <a:schemeClr val="bg2"/>
                </a:solidFill>
                <a:latin typeface="Baskerville" panose="02020502070401020303" pitchFamily="18" charset="0"/>
                <a:ea typeface="Baskerville" panose="02020502070401020303" pitchFamily="18" charset="0"/>
              </a:rPr>
              <a:t>Be Bold</a:t>
            </a:r>
          </a:p>
        </p:txBody>
      </p:sp>
      <p:sp>
        <p:nvSpPr>
          <p:cNvPr id="9" name="TextBox 8">
            <a:extLst>
              <a:ext uri="{FF2B5EF4-FFF2-40B4-BE49-F238E27FC236}">
                <a16:creationId xmlns:a16="http://schemas.microsoft.com/office/drawing/2014/main" id="{B433F677-18D3-D34E-873E-7551FAF83B41}"/>
              </a:ext>
            </a:extLst>
          </p:cNvPr>
          <p:cNvSpPr txBox="1"/>
          <p:nvPr/>
        </p:nvSpPr>
        <p:spPr>
          <a:xfrm>
            <a:off x="5465173" y="4177145"/>
            <a:ext cx="1220206" cy="1107996"/>
          </a:xfrm>
          <a:prstGeom prst="rect">
            <a:avLst/>
          </a:prstGeom>
          <a:noFill/>
        </p:spPr>
        <p:txBody>
          <a:bodyPr wrap="none" rtlCol="0">
            <a:spAutoFit/>
          </a:bodyPr>
          <a:lstStyle/>
          <a:p>
            <a:r>
              <a:rPr lang="en-US" sz="6600" dirty="0">
                <a:latin typeface="Copperplate" panose="02000504000000020004" pitchFamily="2" charset="77"/>
              </a:rPr>
              <a:t>or</a:t>
            </a:r>
          </a:p>
        </p:txBody>
      </p:sp>
    </p:spTree>
    <p:extLst>
      <p:ext uri="{BB962C8B-B14F-4D97-AF65-F5344CB8AC3E}">
        <p14:creationId xmlns:p14="http://schemas.microsoft.com/office/powerpoint/2010/main" val="1243485019"/>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STEP </a:t>
            </a:r>
            <a:r>
              <a:rPr lang="en-US" sz="4800" dirty="0">
                <a:solidFill>
                  <a:srgbClr val="FFFFFF"/>
                </a:solidFill>
              </a:rPr>
              <a:t>4</a:t>
            </a:r>
            <a:r>
              <a:rPr lang="en-US" sz="4800" kern="1200" dirty="0">
                <a:solidFill>
                  <a:srgbClr val="FFFFFF"/>
                </a:solidFill>
                <a:latin typeface="+mj-lt"/>
                <a:ea typeface="+mj-ea"/>
                <a:cs typeface="+mj-cs"/>
              </a:rPr>
              <a:t>: </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Lip Liner</a:t>
            </a:r>
          </a:p>
        </p:txBody>
      </p:sp>
      <p:sp>
        <p:nvSpPr>
          <p:cNvPr id="8" name="Rectangle 7">
            <a:extLst>
              <a:ext uri="{FF2B5EF4-FFF2-40B4-BE49-F238E27FC236}">
                <a16:creationId xmlns:a16="http://schemas.microsoft.com/office/drawing/2014/main" id="{B4F6BF6A-85A2-874C-8047-47EB3C174F08}"/>
              </a:ext>
            </a:extLst>
          </p:cNvPr>
          <p:cNvSpPr/>
          <p:nvPr/>
        </p:nvSpPr>
        <p:spPr>
          <a:xfrm>
            <a:off x="240297" y="3375128"/>
            <a:ext cx="5131803" cy="2308324"/>
          </a:xfrm>
          <a:prstGeom prst="rect">
            <a:avLst/>
          </a:prstGeom>
        </p:spPr>
        <p:txBody>
          <a:bodyPr wrap="square">
            <a:spAutoFit/>
          </a:bodyPr>
          <a:lstStyle/>
          <a:p>
            <a:r>
              <a:rPr lang="en-US" dirty="0"/>
              <a:t>• Provides intense hydration and conditioning </a:t>
            </a:r>
          </a:p>
          <a:p>
            <a:r>
              <a:rPr lang="en-US" dirty="0"/>
              <a:t>• Provides ultra-shine to lips throughout the day and night </a:t>
            </a:r>
          </a:p>
          <a:p>
            <a:r>
              <a:rPr lang="en-US" dirty="0"/>
              <a:t>• Helps protect lips from dryness while providing a </a:t>
            </a:r>
            <a:r>
              <a:rPr lang="en-US" dirty="0" err="1"/>
              <a:t>moisturised</a:t>
            </a:r>
            <a:r>
              <a:rPr lang="en-US" dirty="0"/>
              <a:t>, healthy lip line </a:t>
            </a:r>
          </a:p>
          <a:p>
            <a:r>
              <a:rPr lang="en-US" dirty="0"/>
              <a:t>• Brush applicator provides increased color during application</a:t>
            </a:r>
          </a:p>
          <a:p>
            <a:r>
              <a:rPr lang="en-US" dirty="0"/>
              <a:t>• Paraben-free</a:t>
            </a:r>
          </a:p>
        </p:txBody>
      </p:sp>
      <p:sp>
        <p:nvSpPr>
          <p:cNvPr id="9" name="MODERN…">
            <a:extLst>
              <a:ext uri="{FF2B5EF4-FFF2-40B4-BE49-F238E27FC236}">
                <a16:creationId xmlns:a16="http://schemas.microsoft.com/office/drawing/2014/main" id="{0DB19563-F3F6-7D40-BC49-2F601213CA10}"/>
              </a:ext>
            </a:extLst>
          </p:cNvPr>
          <p:cNvSpPr/>
          <p:nvPr/>
        </p:nvSpPr>
        <p:spPr>
          <a:xfrm>
            <a:off x="464820" y="979769"/>
            <a:ext cx="3179928" cy="1432956"/>
          </a:xfrm>
          <a:prstGeom prst="rect">
            <a:avLst/>
          </a:prstGeom>
          <a:ln w="12700">
            <a:miter lim="400000"/>
          </a:ln>
          <a:extLst>
            <a:ext uri="{C572A759-6A51-4108-AA02-DFA0A04FC94B}">
              <ma14:wrappingTextBoxFlag xmlns="" xmlns:ma14="http://schemas.microsoft.com/office/mac/drawingml/2011/main" val="1"/>
            </a:ext>
          </a:extLst>
        </p:spPr>
        <p:txBody>
          <a:bodyPr lIns="22860" rIns="22860" anchor="ctr">
            <a:spAutoFit/>
          </a:bodyPr>
          <a:lstStyle/>
          <a:p>
            <a:pPr algn="l">
              <a:lnSpc>
                <a:spcPct val="80000"/>
              </a:lnSpc>
              <a:defRPr sz="7200" spc="720">
                <a:solidFill>
                  <a:srgbClr val="151314"/>
                </a:solidFill>
                <a:latin typeface="+mj-lt"/>
                <a:ea typeface="+mj-ea"/>
                <a:cs typeface="+mj-cs"/>
                <a:sym typeface="Montserrat Bold"/>
              </a:defRPr>
            </a:pPr>
            <a:r>
              <a:rPr lang="en-US" sz="3600" dirty="0"/>
              <a:t>Motives</a:t>
            </a:r>
          </a:p>
          <a:p>
            <a:pPr algn="l">
              <a:lnSpc>
                <a:spcPct val="80000"/>
              </a:lnSpc>
              <a:defRPr sz="7200" spc="720">
                <a:solidFill>
                  <a:srgbClr val="151314"/>
                </a:solidFill>
                <a:latin typeface="+mj-lt"/>
                <a:ea typeface="+mj-ea"/>
                <a:cs typeface="+mj-cs"/>
                <a:sym typeface="Montserrat Bold"/>
              </a:defRPr>
            </a:pPr>
            <a:r>
              <a:rPr lang="en-US" sz="3600" dirty="0"/>
              <a:t>Mineral Lip Shine</a:t>
            </a:r>
            <a:endParaRPr sz="3600" dirty="0"/>
          </a:p>
        </p:txBody>
      </p:sp>
      <p:pic>
        <p:nvPicPr>
          <p:cNvPr id="3" name="Picture 2">
            <a:extLst>
              <a:ext uri="{FF2B5EF4-FFF2-40B4-BE49-F238E27FC236}">
                <a16:creationId xmlns:a16="http://schemas.microsoft.com/office/drawing/2014/main" id="{8B3D861B-405A-7A4E-81D4-0EE5C4961426}"/>
              </a:ext>
            </a:extLst>
          </p:cNvPr>
          <p:cNvPicPr>
            <a:picLocks noChangeAspect="1"/>
          </p:cNvPicPr>
          <p:nvPr/>
        </p:nvPicPr>
        <p:blipFill>
          <a:blip r:embed="rId2"/>
          <a:stretch>
            <a:fillRect/>
          </a:stretch>
        </p:blipFill>
        <p:spPr>
          <a:xfrm>
            <a:off x="5668372" y="457200"/>
            <a:ext cx="6058808" cy="6058808"/>
          </a:xfrm>
          <a:prstGeom prst="rect">
            <a:avLst/>
          </a:prstGeom>
        </p:spPr>
      </p:pic>
      <p:sp>
        <p:nvSpPr>
          <p:cNvPr id="6" name="Rectangle 5">
            <a:extLst>
              <a:ext uri="{FF2B5EF4-FFF2-40B4-BE49-F238E27FC236}">
                <a16:creationId xmlns:a16="http://schemas.microsoft.com/office/drawing/2014/main" id="{7AECBEB1-1A90-8E4C-99B3-FF09B7BE0590}"/>
              </a:ext>
            </a:extLst>
          </p:cNvPr>
          <p:cNvSpPr/>
          <p:nvPr/>
        </p:nvSpPr>
        <p:spPr>
          <a:xfrm>
            <a:off x="464820" y="2371728"/>
            <a:ext cx="1287532" cy="369332"/>
          </a:xfrm>
          <a:prstGeom prst="rect">
            <a:avLst/>
          </a:prstGeom>
        </p:spPr>
        <p:txBody>
          <a:bodyPr wrap="none">
            <a:spAutoFit/>
          </a:bodyPr>
          <a:lstStyle/>
          <a:p>
            <a:r>
              <a:rPr lang="en-US" dirty="0">
                <a:solidFill>
                  <a:srgbClr val="585555"/>
                </a:solidFill>
                <a:latin typeface="texgyreadventorregular"/>
              </a:rPr>
              <a:t>Code Varies</a:t>
            </a:r>
            <a:endParaRPr lang="en-US" dirty="0"/>
          </a:p>
        </p:txBody>
      </p:sp>
      <p:sp>
        <p:nvSpPr>
          <p:cNvPr id="4" name="TextBox 3"/>
          <p:cNvSpPr txBox="1"/>
          <p:nvPr/>
        </p:nvSpPr>
        <p:spPr>
          <a:xfrm>
            <a:off x="240297" y="6040192"/>
            <a:ext cx="5421677" cy="369332"/>
          </a:xfrm>
          <a:prstGeom prst="rect">
            <a:avLst/>
          </a:prstGeom>
          <a:noFill/>
        </p:spPr>
        <p:txBody>
          <a:bodyPr wrap="none" rtlCol="0">
            <a:spAutoFit/>
          </a:bodyPr>
          <a:lstStyle/>
          <a:p>
            <a:r>
              <a:rPr lang="en-US" dirty="0"/>
              <a:t>*Not all featured shades are available in every market. </a:t>
            </a:r>
          </a:p>
        </p:txBody>
      </p:sp>
      <p:sp>
        <p:nvSpPr>
          <p:cNvPr id="10" name="Dresda etoa jasom osdoma."/>
          <p:cNvSpPr/>
          <p:nvPr/>
        </p:nvSpPr>
        <p:spPr>
          <a:xfrm>
            <a:off x="558820" y="2794212"/>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$27.50  </a:t>
            </a:r>
            <a:endParaRPr sz="1800" dirty="0">
              <a:solidFill>
                <a:schemeClr val="tx1">
                  <a:lumMod val="85000"/>
                  <a:lumOff val="15000"/>
                </a:schemeClr>
              </a:solidFill>
            </a:endParaRPr>
          </a:p>
        </p:txBody>
      </p:sp>
    </p:spTree>
    <p:extLst>
      <p:ext uri="{BB962C8B-B14F-4D97-AF65-F5344CB8AC3E}">
        <p14:creationId xmlns:p14="http://schemas.microsoft.com/office/powerpoint/2010/main" val="11250845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rotWithShape="1">
          <a:blip r:embed="rId2">
            <a:alphaModFix amt="50000"/>
          </a:blip>
          <a:srcRect l="25569" t="10697" r="14406" b="55540"/>
          <a:stretch/>
        </p:blipFill>
        <p:spPr>
          <a:xfrm>
            <a:off x="0" y="0"/>
            <a:ext cx="12192000" cy="6858000"/>
          </a:xfrm>
          <a:gradFill>
            <a:gsLst>
              <a:gs pos="0">
                <a:srgbClr val="231C34"/>
              </a:gs>
              <a:gs pos="100000">
                <a:srgbClr val="231C34">
                  <a:alpha val="68000"/>
                </a:srgbClr>
              </a:gs>
            </a:gsLst>
            <a:lin ang="16200000" scaled="0"/>
          </a:gradFill>
        </p:spPr>
      </p:pic>
      <p:sp>
        <p:nvSpPr>
          <p:cNvPr id="5" name="NORS"/>
          <p:cNvSpPr/>
          <p:nvPr/>
        </p:nvSpPr>
        <p:spPr>
          <a:xfrm>
            <a:off x="473432" y="5016614"/>
            <a:ext cx="6473467" cy="496098"/>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80000"/>
              </a:lnSpc>
              <a:defRPr sz="7200" spc="720">
                <a:solidFill>
                  <a:srgbClr val="151314"/>
                </a:solidFill>
                <a:latin typeface="+mj-lt"/>
                <a:ea typeface="+mj-ea"/>
                <a:cs typeface="+mj-cs"/>
                <a:sym typeface="Montserrat Bold"/>
              </a:defRPr>
            </a:lvl1pPr>
          </a:lstStyle>
          <a:p>
            <a:pPr defTabSz="412740" hangingPunct="0"/>
            <a:r>
              <a:rPr lang="en-US" sz="3200" b="1" kern="0" dirty="0">
                <a:solidFill>
                  <a:srgbClr val="FFFFFF"/>
                </a:solidFill>
                <a:cs typeface="Apple Chancery" panose="03020702040506060504" pitchFamily="66" charset="-79"/>
              </a:rPr>
              <a:t>This Completes Your Look</a:t>
            </a:r>
            <a:endParaRPr sz="3200" b="1" kern="0" dirty="0">
              <a:solidFill>
                <a:srgbClr val="FFFFFF"/>
              </a:solidFill>
              <a:cs typeface="Apple Chancery" panose="03020702040506060504" pitchFamily="66" charset="-79"/>
            </a:endParaRPr>
          </a:p>
        </p:txBody>
      </p:sp>
      <p:pic>
        <p:nvPicPr>
          <p:cNvPr id="7" name="image2.tif" descr="image2.tif"/>
          <p:cNvPicPr>
            <a:picLocks noChangeAspect="1"/>
          </p:cNvPicPr>
          <p:nvPr/>
        </p:nvPicPr>
        <p:blipFill>
          <a:blip r:embed="rId3">
            <a:extLst/>
          </a:blip>
          <a:stretch>
            <a:fillRect/>
          </a:stretch>
        </p:blipFill>
        <p:spPr>
          <a:xfrm>
            <a:off x="7768796" y="5016614"/>
            <a:ext cx="3086740" cy="622086"/>
          </a:xfrm>
          <a:prstGeom prst="rect">
            <a:avLst/>
          </a:prstGeom>
          <a:ln w="12700">
            <a:miter lim="400000"/>
          </a:ln>
        </p:spPr>
      </p:pic>
    </p:spTree>
    <p:extLst>
      <p:ext uri="{BB962C8B-B14F-4D97-AF65-F5344CB8AC3E}">
        <p14:creationId xmlns:p14="http://schemas.microsoft.com/office/powerpoint/2010/main" val="328356865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p:cNvSpPr/>
          <p:nvPr/>
        </p:nvSpPr>
        <p:spPr>
          <a:xfrm>
            <a:off x="5533829" y="3429000"/>
            <a:ext cx="6658169" cy="3492500"/>
          </a:xfrm>
          <a:prstGeom prst="rect">
            <a:avLst/>
          </a:prstGeom>
          <a:solidFill>
            <a:schemeClr val="tx1">
              <a:lumMod val="75000"/>
              <a:lumOff val="25000"/>
            </a:schemeClr>
          </a:solidFill>
          <a:ln w="12700">
            <a:miter lim="400000"/>
          </a:ln>
        </p:spPr>
        <p:txBody>
          <a:bodyPr lIns="25400" tIns="25400" rIns="25400" bIns="25400" anchor="ctr"/>
          <a:lstStyle/>
          <a:p>
            <a:pPr>
              <a:defRPr sz="3200">
                <a:solidFill>
                  <a:srgbClr val="FFFFFF"/>
                </a:solidFill>
              </a:defRPr>
            </a:pPr>
            <a:endParaRPr sz="1600">
              <a:solidFill>
                <a:srgbClr val="FFFFFF"/>
              </a:solidFill>
            </a:endParaRPr>
          </a:p>
        </p:txBody>
      </p:sp>
      <p:sp>
        <p:nvSpPr>
          <p:cNvPr id="12" name="Dresda etoa jasom osdoma."/>
          <p:cNvSpPr/>
          <p:nvPr/>
        </p:nvSpPr>
        <p:spPr>
          <a:xfrm>
            <a:off x="6426200" y="3841405"/>
            <a:ext cx="3048000" cy="398699"/>
          </a:xfrm>
          <a:prstGeom prst="rect">
            <a:avLst/>
          </a:prstGeom>
          <a:ln w="12700">
            <a:miter lim="400000"/>
          </a:ln>
          <a:extLst>
            <a:ext uri="{C572A759-6A51-4108-AA02-DFA0A04FC94B}">
              <ma14:wrappingTextBoxFlag xmlns:ma14="http://schemas.microsoft.com/office/mac/drawingml/2011/main" xmlns="" val="1"/>
            </a:ext>
          </a:extLst>
        </p:spPr>
        <p:txBody>
          <a:bodyPr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rgbClr val="FFFFFF"/>
                </a:solidFill>
              </a:rPr>
              <a:t>BENEFITS</a:t>
            </a:r>
            <a:endParaRPr sz="1800" dirty="0">
              <a:solidFill>
                <a:srgbClr val="FFFFFF"/>
              </a:solidFill>
            </a:endParaRPr>
          </a:p>
        </p:txBody>
      </p:sp>
      <p:sp>
        <p:nvSpPr>
          <p:cNvPr id="13" name="Emod tempor invidunt the indoc magoms otmo vero eos et accusam eto drer justo dresa them fosduo dolores etoma jamos rebum. Steo clitan is kuasd fruda gubergren, vero eos ets acusam etosma."/>
          <p:cNvSpPr/>
          <p:nvPr/>
        </p:nvSpPr>
        <p:spPr>
          <a:xfrm>
            <a:off x="6426200" y="4530548"/>
            <a:ext cx="5765800" cy="2140842"/>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600" dirty="0">
                <a:solidFill>
                  <a:schemeClr val="bg1"/>
                </a:solidFill>
              </a:rPr>
              <a:t>Chosen by Motives Mavens as universally flattering hues for every woman</a:t>
            </a:r>
          </a:p>
          <a:p>
            <a:r>
              <a:rPr lang="en-US" sz="1600" dirty="0">
                <a:solidFill>
                  <a:schemeClr val="bg1"/>
                </a:solidFill>
              </a:rPr>
              <a:t>10 barely-there shades for creating natural looks with subtle dimension</a:t>
            </a:r>
          </a:p>
          <a:p>
            <a:r>
              <a:rPr lang="en-US" sz="1600" dirty="0">
                <a:solidFill>
                  <a:schemeClr val="bg1"/>
                </a:solidFill>
              </a:rPr>
              <a:t>Matte and pearl finishes with incredible </a:t>
            </a:r>
            <a:r>
              <a:rPr lang="en-US" sz="1600" dirty="0" err="1">
                <a:solidFill>
                  <a:schemeClr val="bg1"/>
                </a:solidFill>
              </a:rPr>
              <a:t>wearability</a:t>
            </a:r>
            <a:r>
              <a:rPr lang="en-US" sz="1600" dirty="0">
                <a:solidFill>
                  <a:schemeClr val="bg1"/>
                </a:solidFill>
              </a:rPr>
              <a:t> that blend effortlessly</a:t>
            </a:r>
          </a:p>
          <a:p>
            <a:r>
              <a:rPr lang="en-US" sz="1600" dirty="0">
                <a:solidFill>
                  <a:schemeClr val="bg1"/>
                </a:solidFill>
              </a:rPr>
              <a:t>Perfectly sized for glamorous looks on-the-go</a:t>
            </a:r>
          </a:p>
        </p:txBody>
      </p:sp>
      <p:sp>
        <p:nvSpPr>
          <p:cNvPr id="14" name="Forem esoma ipsum dolor sit amet, derasd thr esdo fronding elitromas. Sed diam nots dnem nor nonumy eirmod tempor invidunt the tron indoc mago. Atmo vero eos et accusam etods drer justo for thes parun dresma."/>
          <p:cNvSpPr/>
          <p:nvPr/>
        </p:nvSpPr>
        <p:spPr>
          <a:xfrm>
            <a:off x="6185990" y="786762"/>
            <a:ext cx="4699001" cy="2064540"/>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defRPr sz="3000">
                <a:solidFill>
                  <a:srgbClr val="595457"/>
                </a:solidFill>
                <a:latin typeface="Montserrat Light"/>
                <a:ea typeface="Montserrat Light"/>
                <a:cs typeface="Montserrat Light"/>
                <a:sym typeface="Montserrat Light"/>
              </a:defRPr>
            </a:lvl1pPr>
          </a:lstStyle>
          <a:p>
            <a:r>
              <a:rPr lang="en-US" sz="1800" dirty="0"/>
              <a:t>Uncover your natural beauty with Demure, a Mavens palette of 10 barely-there shades. Hand selected by the top makeup artists in the world for its universally flattering hues and incredible </a:t>
            </a:r>
            <a:r>
              <a:rPr lang="en-US" sz="1800" dirty="0" err="1"/>
              <a:t>wearability</a:t>
            </a:r>
            <a:r>
              <a:rPr lang="en-US" sz="1800" dirty="0"/>
              <a:t>, Demure is an essential palette of super sexy nudes that is anything but uninspiring.</a:t>
            </a:r>
            <a:endParaRPr lang="en-US" sz="1050" dirty="0"/>
          </a:p>
        </p:txBody>
      </p:sp>
      <p:sp>
        <p:nvSpPr>
          <p:cNvPr id="18" name="Rechteck"/>
          <p:cNvSpPr/>
          <p:nvPr/>
        </p:nvSpPr>
        <p:spPr>
          <a:xfrm>
            <a:off x="645617" y="952500"/>
            <a:ext cx="31751" cy="1905000"/>
          </a:xfrm>
          <a:prstGeom prst="rect">
            <a:avLst/>
          </a:prstGeom>
          <a:solidFill>
            <a:srgbClr val="A9A9A9"/>
          </a:solidFill>
          <a:ln w="12700">
            <a:miter lim="400000"/>
          </a:ln>
        </p:spPr>
        <p:txBody>
          <a:bodyPr lIns="25400" tIns="25400" rIns="25400" bIns="25400" anchor="ctr"/>
          <a:lstStyle/>
          <a:p>
            <a:pPr algn="ctr" defTabSz="412750" hangingPunct="0">
              <a:defRPr sz="3200">
                <a:solidFill>
                  <a:srgbClr val="0433FF"/>
                </a:solidFill>
              </a:defRPr>
            </a:pPr>
            <a:endParaRPr sz="1600" kern="0">
              <a:solidFill>
                <a:srgbClr val="0433FF"/>
              </a:solidFill>
              <a:sym typeface="Helvetica Light"/>
            </a:endParaRPr>
          </a:p>
        </p:txBody>
      </p:sp>
      <p:sp>
        <p:nvSpPr>
          <p:cNvPr id="19" name="MODERN…"/>
          <p:cNvSpPr/>
          <p:nvPr/>
        </p:nvSpPr>
        <p:spPr>
          <a:xfrm>
            <a:off x="1265122" y="1207889"/>
            <a:ext cx="3991811" cy="1433021"/>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p>
            <a:pPr>
              <a:lnSpc>
                <a:spcPct val="80000"/>
              </a:lnSpc>
              <a:defRPr sz="7200" spc="720">
                <a:solidFill>
                  <a:srgbClr val="151314"/>
                </a:solidFill>
                <a:latin typeface="+mj-lt"/>
                <a:ea typeface="+mj-ea"/>
                <a:cs typeface="+mj-cs"/>
                <a:sym typeface="Montserrat Bold"/>
              </a:defRPr>
            </a:pPr>
            <a:r>
              <a:rPr lang="en-US" sz="3600" spc="720" dirty="0">
                <a:solidFill>
                  <a:srgbClr val="151314"/>
                </a:solidFill>
                <a:latin typeface="Montserrat Bold"/>
                <a:ea typeface="Montserrat Bold"/>
                <a:cs typeface="Montserrat Bold"/>
                <a:sym typeface="Montserrat Bold"/>
              </a:rPr>
              <a:t>Motives Mavens Demure</a:t>
            </a:r>
            <a:endParaRPr sz="3600" spc="720" dirty="0">
              <a:solidFill>
                <a:srgbClr val="151314"/>
              </a:solidFill>
              <a:latin typeface="Montserrat Bold"/>
              <a:ea typeface="Montserrat Bold"/>
              <a:cs typeface="Montserrat Bold"/>
              <a:sym typeface="Montserrat Bold"/>
            </a:endParaRPr>
          </a:p>
        </p:txBody>
      </p:sp>
      <p:pic>
        <p:nvPicPr>
          <p:cNvPr id="21" name="Picture 20">
            <a:extLst>
              <a:ext uri="{FF2B5EF4-FFF2-40B4-BE49-F238E27FC236}">
                <a16:creationId xmlns:a16="http://schemas.microsoft.com/office/drawing/2014/main" id="{842BFDF4-832F-6E4F-A658-4373AAAF3C18}"/>
              </a:ext>
            </a:extLst>
          </p:cNvPr>
          <p:cNvPicPr>
            <a:picLocks noChangeAspect="1"/>
          </p:cNvPicPr>
          <p:nvPr/>
        </p:nvPicPr>
        <p:blipFill rotWithShape="1">
          <a:blip r:embed="rId2"/>
          <a:srcRect t="24725" b="23768"/>
          <a:stretch/>
        </p:blipFill>
        <p:spPr>
          <a:xfrm>
            <a:off x="163868" y="3742901"/>
            <a:ext cx="5029905" cy="2590783"/>
          </a:xfrm>
          <a:prstGeom prst="rect">
            <a:avLst/>
          </a:prstGeom>
        </p:spPr>
      </p:pic>
      <p:sp>
        <p:nvSpPr>
          <p:cNvPr id="10" name="TextBox 9">
            <a:extLst>
              <a:ext uri="{FF2B5EF4-FFF2-40B4-BE49-F238E27FC236}">
                <a16:creationId xmlns:a16="http://schemas.microsoft.com/office/drawing/2014/main" id="{11A6AC8D-0833-3D44-844E-08248C8F15EB}"/>
              </a:ext>
            </a:extLst>
          </p:cNvPr>
          <p:cNvSpPr txBox="1"/>
          <p:nvPr/>
        </p:nvSpPr>
        <p:spPr>
          <a:xfrm>
            <a:off x="407842" y="105898"/>
            <a:ext cx="4849091" cy="769441"/>
          </a:xfrm>
          <a:prstGeom prst="rect">
            <a:avLst/>
          </a:prstGeom>
          <a:solidFill>
            <a:schemeClr val="tx1">
              <a:lumMod val="65000"/>
              <a:lumOff val="35000"/>
            </a:schemeClr>
          </a:solidFill>
        </p:spPr>
        <p:txBody>
          <a:bodyPr wrap="square" rtlCol="0">
            <a:spAutoFit/>
          </a:bodyPr>
          <a:lstStyle/>
          <a:p>
            <a:pPr algn="ctr"/>
            <a:r>
              <a:rPr lang="en-US" sz="4400" dirty="0">
                <a:solidFill>
                  <a:schemeClr val="bg2"/>
                </a:solidFill>
                <a:latin typeface="Baskerville" panose="02020502070401020303" pitchFamily="18" charset="0"/>
                <a:ea typeface="Baskerville" panose="02020502070401020303" pitchFamily="18" charset="0"/>
              </a:rPr>
              <a:t>Play it Safe</a:t>
            </a:r>
          </a:p>
        </p:txBody>
      </p:sp>
      <p:sp>
        <p:nvSpPr>
          <p:cNvPr id="2" name="Rectangle 1">
            <a:extLst>
              <a:ext uri="{FF2B5EF4-FFF2-40B4-BE49-F238E27FC236}">
                <a16:creationId xmlns:a16="http://schemas.microsoft.com/office/drawing/2014/main" id="{84C97570-D622-DF42-9F74-A4DA807A04EF}"/>
              </a:ext>
            </a:extLst>
          </p:cNvPr>
          <p:cNvSpPr/>
          <p:nvPr/>
        </p:nvSpPr>
        <p:spPr>
          <a:xfrm>
            <a:off x="1606425" y="2745767"/>
            <a:ext cx="1723549" cy="369332"/>
          </a:xfrm>
          <a:prstGeom prst="rect">
            <a:avLst/>
          </a:prstGeom>
        </p:spPr>
        <p:txBody>
          <a:bodyPr wrap="none">
            <a:spAutoFit/>
          </a:bodyPr>
          <a:lstStyle/>
          <a:p>
            <a:r>
              <a:rPr lang="en-US" dirty="0" err="1">
                <a:solidFill>
                  <a:srgbClr val="585555"/>
                </a:solidFill>
                <a:latin typeface="texgyreadventorregular"/>
              </a:rPr>
              <a:t>sku</a:t>
            </a:r>
            <a:r>
              <a:rPr lang="en-US" dirty="0">
                <a:solidFill>
                  <a:srgbClr val="585555"/>
                </a:solidFill>
                <a:latin typeface="texgyreadventorregular"/>
              </a:rPr>
              <a:t>: 710PDEM</a:t>
            </a:r>
            <a:endParaRPr lang="en-US" dirty="0"/>
          </a:p>
        </p:txBody>
      </p:sp>
      <p:sp>
        <p:nvSpPr>
          <p:cNvPr id="15" name="Dresda etoa jasom osdoma."/>
          <p:cNvSpPr/>
          <p:nvPr/>
        </p:nvSpPr>
        <p:spPr>
          <a:xfrm>
            <a:off x="1691234" y="3121864"/>
            <a:ext cx="4494756" cy="402546"/>
          </a:xfrm>
          <a:prstGeom prst="rect">
            <a:avLst/>
          </a:prstGeom>
          <a:ln w="12700">
            <a:miter lim="400000"/>
          </a:ln>
          <a:extLst>
            <a:ext uri="{C572A759-6A51-4108-AA02-DFA0A04FC94B}">
              <ma14:wrappingTextBoxFlag xmlns:ma14="http://schemas.microsoft.com/office/mac/drawingml/2011/main" xmlns="" val="1"/>
            </a:ext>
          </a:extLst>
        </p:spPr>
        <p:txBody>
          <a:bodyPr wrap="square" lIns="22860" rIns="22860" anchor="ctr">
            <a:spAutoFit/>
          </a:bodyPr>
          <a:lstStyle>
            <a:lvl1pPr algn="l">
              <a:lnSpc>
                <a:spcPct val="120000"/>
              </a:lnSpc>
              <a:spcBef>
                <a:spcPts val="5900"/>
              </a:spcBef>
              <a:defRPr sz="3000">
                <a:solidFill>
                  <a:srgbClr val="151314"/>
                </a:solidFill>
                <a:latin typeface="+mj-lt"/>
                <a:ea typeface="+mj-ea"/>
                <a:cs typeface="+mj-cs"/>
                <a:sym typeface="Montserrat Bold"/>
              </a:defRPr>
            </a:lvl1pPr>
          </a:lstStyle>
          <a:p>
            <a:r>
              <a:rPr lang="en-US" sz="1800" dirty="0">
                <a:solidFill>
                  <a:schemeClr val="tx1">
                    <a:lumMod val="85000"/>
                    <a:lumOff val="15000"/>
                  </a:schemeClr>
                </a:solidFill>
              </a:rPr>
              <a:t>$50.25  </a:t>
            </a:r>
            <a:endParaRPr sz="1800" dirty="0">
              <a:solidFill>
                <a:schemeClr val="tx1">
                  <a:lumMod val="85000"/>
                  <a:lumOff val="15000"/>
                </a:schemeClr>
              </a:solidFill>
            </a:endParaRPr>
          </a:p>
        </p:txBody>
      </p:sp>
    </p:spTree>
    <p:extLst>
      <p:ext uri="{BB962C8B-B14F-4D97-AF65-F5344CB8AC3E}">
        <p14:creationId xmlns:p14="http://schemas.microsoft.com/office/powerpoint/2010/main" val="1981253429"/>
      </p:ext>
    </p:extLst>
  </p:cSld>
  <p:clrMapOvr>
    <a:masterClrMapping/>
  </p:clrMapOvr>
  <p:transition spd="med"/>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7372</TotalTime>
  <Words>4442</Words>
  <Application>Microsoft Office PowerPoint</Application>
  <PresentationFormat>Widescreen</PresentationFormat>
  <Paragraphs>632</Paragraphs>
  <Slides>81</Slides>
  <Notes>0</Notes>
  <HiddenSlides>1</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81</vt:i4>
      </vt:variant>
    </vt:vector>
  </HeadingPairs>
  <TitlesOfParts>
    <vt:vector size="97" baseType="lpstr">
      <vt:lpstr>Apple Chancery</vt:lpstr>
      <vt:lpstr>Arial</vt:lpstr>
      <vt:lpstr>Baskerville</vt:lpstr>
      <vt:lpstr>Calibri</vt:lpstr>
      <vt:lpstr>Calibri Light</vt:lpstr>
      <vt:lpstr>Century Gothic</vt:lpstr>
      <vt:lpstr>Century Gothic</vt:lpstr>
      <vt:lpstr>Copperplate</vt:lpstr>
      <vt:lpstr>FontAwesome</vt:lpstr>
      <vt:lpstr>Helvetica Light</vt:lpstr>
      <vt:lpstr>Montserrat Bold</vt:lpstr>
      <vt:lpstr>Montserrat Light</vt:lpstr>
      <vt:lpstr>Montserrat Semi Bold</vt:lpstr>
      <vt:lpstr>system-ui</vt:lpstr>
      <vt:lpstr>texgyreadventorregular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FLAWLESS FACE</vt:lpstr>
      <vt:lpstr>Prime &amp; Smooth </vt:lpstr>
      <vt:lpstr>PowerPoint Presentation</vt:lpstr>
      <vt:lpstr>PowerPoint Presentation</vt:lpstr>
      <vt:lpstr>PowerPoint Presentation</vt:lpstr>
      <vt:lpstr>STEP 4: Foundation </vt:lpstr>
      <vt:lpstr>PowerPoint Presentation</vt:lpstr>
      <vt:lpstr>PowerPoint Presentation</vt:lpstr>
      <vt:lpstr>PowerPoint Presentation</vt:lpstr>
      <vt:lpstr>STEP 5: COUNTOURING </vt:lpstr>
      <vt:lpstr>PowerPoint Presentation</vt:lpstr>
      <vt:lpstr>PowerPoint Presentation</vt:lpstr>
      <vt:lpstr>PowerPoint Presentation</vt:lpstr>
      <vt:lpstr>PowerPoint Presentation</vt:lpstr>
      <vt:lpstr>PowerPoint Presentation</vt:lpstr>
      <vt:lpstr>STEP 6:  Setting or Finishing Powder </vt:lpstr>
      <vt:lpstr>PowerPoint Presentation</vt:lpstr>
      <vt:lpstr>PowerPoint Presentation</vt:lpstr>
      <vt:lpstr>PowerPoint Presentation</vt:lpstr>
      <vt:lpstr>PowerPoint Presentation</vt:lpstr>
      <vt:lpstr>Action Item</vt:lpstr>
      <vt:lpstr>STEP 7:  BLUSH</vt:lpstr>
      <vt:lpstr>PowerPoint Presentation</vt:lpstr>
      <vt:lpstr>PowerPoint Presentation</vt:lpstr>
      <vt:lpstr>Action Item</vt:lpstr>
      <vt:lpstr>STEP 8:  BRONZER</vt:lpstr>
      <vt:lpstr>PowerPoint Presentation</vt:lpstr>
      <vt:lpstr>ACTION ITEM</vt:lpstr>
      <vt:lpstr>STEP 9:  SETTING SPRAY</vt:lpstr>
      <vt:lpstr>PowerPoint Presentation</vt:lpstr>
      <vt:lpstr>PowerPoint Presentation</vt:lpstr>
      <vt:lpstr>THE PERFECT POUT</vt:lpstr>
      <vt:lpstr>PowerPoint Presentation</vt:lpstr>
      <vt:lpstr>PowerPoint Presentation</vt:lpstr>
      <vt:lpstr>PowerPoint Presentation</vt:lpstr>
      <vt:lpstr>PowerPoint Presentation</vt:lpstr>
      <vt:lpstr>STEP 4:  Lip Liner</vt:lpstr>
      <vt:lpstr>PowerPoint Presentation</vt:lpstr>
      <vt:lpstr>STEP 4:  Lip Liner</vt:lpstr>
      <vt:lpstr>STEP 5:  Lip Stick</vt:lpstr>
      <vt:lpstr>STEP 4:  Lip Liner</vt:lpstr>
      <vt:lpstr>STEP 4:  Lip Liner</vt:lpstr>
      <vt:lpstr>STEP 4:  Lip Liner</vt:lpstr>
      <vt:lpstr>STEP 4:  Lip Liner</vt:lpstr>
      <vt:lpstr>STEP 4:  Lip Liner</vt:lpstr>
      <vt:lpstr>STEP 4:  Lip Liner</vt:lpstr>
      <vt:lpstr>STEP 6:  Gloss</vt:lpstr>
      <vt:lpstr>STEP 4:  Lip Liner</vt:lpstr>
      <vt:lpstr>STEP 4:  Lip Liner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Raeder</dc:creator>
  <cp:lastModifiedBy>Sophia McCarron</cp:lastModifiedBy>
  <cp:revision>67</cp:revision>
  <dcterms:created xsi:type="dcterms:W3CDTF">2019-02-27T03:54:50Z</dcterms:created>
  <dcterms:modified xsi:type="dcterms:W3CDTF">2019-05-01T13:30:07Z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